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0"/>
  </p:notesMasterIdLst>
  <p:handoutMasterIdLst>
    <p:handoutMasterId r:id="rId31"/>
  </p:handoutMasterIdLst>
  <p:sldIdLst>
    <p:sldId id="626" r:id="rId5"/>
    <p:sldId id="320" r:id="rId6"/>
    <p:sldId id="610" r:id="rId7"/>
    <p:sldId id="625" r:id="rId8"/>
    <p:sldId id="603" r:id="rId9"/>
    <p:sldId id="607" r:id="rId10"/>
    <p:sldId id="586" r:id="rId11"/>
    <p:sldId id="297" r:id="rId12"/>
    <p:sldId id="628" r:id="rId13"/>
    <p:sldId id="605" r:id="rId14"/>
    <p:sldId id="624" r:id="rId15"/>
    <p:sldId id="617" r:id="rId16"/>
    <p:sldId id="618" r:id="rId17"/>
    <p:sldId id="620" r:id="rId18"/>
    <p:sldId id="622" r:id="rId19"/>
    <p:sldId id="623" r:id="rId20"/>
    <p:sldId id="619" r:id="rId21"/>
    <p:sldId id="266" r:id="rId22"/>
    <p:sldId id="585" r:id="rId23"/>
    <p:sldId id="629" r:id="rId24"/>
    <p:sldId id="630" r:id="rId25"/>
    <p:sldId id="631" r:id="rId26"/>
    <p:sldId id="632" r:id="rId27"/>
    <p:sldId id="571" r:id="rId28"/>
    <p:sldId id="633" r:id="rId29"/>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autoAdjust="0"/>
    <p:restoredTop sz="96571" autoAdjust="0"/>
  </p:normalViewPr>
  <p:slideViewPr>
    <p:cSldViewPr snapToGrid="0" showGuides="1">
      <p:cViewPr varScale="1">
        <p:scale>
          <a:sx n="121" d="100"/>
          <a:sy n="121" d="100"/>
        </p:scale>
        <p:origin x="408" y="91"/>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3/21/2021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3/21/2021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46EF7F-2180-5947-8246-D3E867E2B048}" type="slidenum">
              <a:rPr lang="en-US" smtClean="0"/>
              <a:t>8</a:t>
            </a:fld>
            <a:endParaRPr lang="en-US"/>
          </a:p>
        </p:txBody>
      </p:sp>
    </p:spTree>
    <p:extLst>
      <p:ext uri="{BB962C8B-B14F-4D97-AF65-F5344CB8AC3E}">
        <p14:creationId xmlns:p14="http://schemas.microsoft.com/office/powerpoint/2010/main" val="840805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46EF7F-2180-5947-8246-D3E867E2B048}" type="slidenum">
              <a:rPr lang="en-US" smtClean="0"/>
              <a:t>9</a:t>
            </a:fld>
            <a:endParaRPr lang="en-US"/>
          </a:p>
        </p:txBody>
      </p:sp>
    </p:spTree>
    <p:extLst>
      <p:ext uri="{BB962C8B-B14F-4D97-AF65-F5344CB8AC3E}">
        <p14:creationId xmlns:p14="http://schemas.microsoft.com/office/powerpoint/2010/main" val="1009731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point out that this graphic show the need to update the tree - two AMR implementations required a new AMR subfolder.</a:t>
            </a:r>
          </a:p>
        </p:txBody>
      </p:sp>
      <p:sp>
        <p:nvSpPr>
          <p:cNvPr id="4" name="Slide Number Placeholder 3"/>
          <p:cNvSpPr>
            <a:spLocks noGrp="1"/>
          </p:cNvSpPr>
          <p:nvPr>
            <p:ph type="sldNum" sz="quarter" idx="5"/>
          </p:nvPr>
        </p:nvSpPr>
        <p:spPr/>
        <p:txBody>
          <a:bodyPr/>
          <a:lstStyle/>
          <a:p>
            <a:fld id="{3EAA7A1A-8011-3A42-91B8-EE1BD44E4455}" type="slidenum">
              <a:rPr lang="en-US" smtClean="0"/>
              <a:t>18</a:t>
            </a:fld>
            <a:endParaRPr lang="en-US"/>
          </a:p>
        </p:txBody>
      </p:sp>
    </p:spTree>
    <p:extLst>
      <p:ext uri="{BB962C8B-B14F-4D97-AF65-F5344CB8AC3E}">
        <p14:creationId xmlns:p14="http://schemas.microsoft.com/office/powerpoint/2010/main" val="394097034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DE86E9C-D24A-4552-A542-495444B5B04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94161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Section break">
    <p:spTree>
      <p:nvGrpSpPr>
        <p:cNvPr id="1" name=""/>
        <p:cNvGrpSpPr/>
        <p:nvPr/>
      </p:nvGrpSpPr>
      <p:grpSpPr>
        <a:xfrm>
          <a:off x="0" y="0"/>
          <a:ext cx="0" cy="0"/>
          <a:chOff x="0" y="0"/>
          <a:chExt cx="0" cy="0"/>
        </a:xfrm>
      </p:grpSpPr>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65760" y="411480"/>
            <a:ext cx="6962455" cy="510909"/>
          </a:xfrm>
        </p:spPr>
        <p:txBody>
          <a:bodyPr/>
          <a:lstStyle>
            <a:lvl1pPr algn="l">
              <a:defRPr sz="3200" b="1">
                <a:solidFill>
                  <a:schemeClr val="tx1"/>
                </a:solidFill>
                <a:latin typeface="+mn-lt"/>
              </a:defRPr>
            </a:lvl1pPr>
          </a:lstStyle>
          <a:p>
            <a:r>
              <a:rPr lang="en-US" dirty="0"/>
              <a:t>Click to edit Master title style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56801" y="4458940"/>
            <a:ext cx="3047137" cy="1389960"/>
          </a:xfrm>
          <a:prstGeom prst="rect">
            <a:avLst/>
          </a:prstGeom>
        </p:spPr>
      </p:pic>
      <p:grpSp>
        <p:nvGrpSpPr>
          <p:cNvPr id="13" name="Group 12"/>
          <p:cNvGrpSpPr/>
          <p:nvPr userDrawn="1"/>
        </p:nvGrpSpPr>
        <p:grpSpPr>
          <a:xfrm>
            <a:off x="-4595" y="6002316"/>
            <a:ext cx="12198096" cy="27432"/>
            <a:chOff x="-9675" y="6830568"/>
            <a:chExt cx="9176303" cy="27432"/>
          </a:xfrm>
        </p:grpSpPr>
        <p:sp>
          <p:nvSpPr>
            <p:cNvPr id="14" name="Rectangle 13"/>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5" name="Rectangle 14"/>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grpSp>
      <p:grpSp>
        <p:nvGrpSpPr>
          <p:cNvPr id="11" name="Group 10"/>
          <p:cNvGrpSpPr/>
          <p:nvPr userDrawn="1"/>
        </p:nvGrpSpPr>
        <p:grpSpPr>
          <a:xfrm>
            <a:off x="-4595" y="4272576"/>
            <a:ext cx="12198096" cy="27432"/>
            <a:chOff x="-9675" y="6830568"/>
            <a:chExt cx="9176303" cy="27432"/>
          </a:xfrm>
        </p:grpSpPr>
        <p:sp>
          <p:nvSpPr>
            <p:cNvPr id="18" name="Rectangle 17"/>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9" name="Rectangle 18"/>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grpSp>
    </p:spTree>
    <p:extLst>
      <p:ext uri="{BB962C8B-B14F-4D97-AF65-F5344CB8AC3E}">
        <p14:creationId xmlns:p14="http://schemas.microsoft.com/office/powerpoint/2010/main" val="116598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3603" y="228600"/>
            <a:ext cx="9243192" cy="381000"/>
          </a:xfrm>
        </p:spPr>
        <p:txBody>
          <a:bodyPr/>
          <a:lstStyle/>
          <a:p>
            <a:r>
              <a:rPr lang="en-US"/>
              <a:t>Click to edit Master title style</a:t>
            </a:r>
          </a:p>
        </p:txBody>
      </p:sp>
      <p:sp>
        <p:nvSpPr>
          <p:cNvPr id="3" name="Content Placeholder 2"/>
          <p:cNvSpPr>
            <a:spLocks noGrp="1"/>
          </p:cNvSpPr>
          <p:nvPr>
            <p:ph sz="half" idx="1"/>
          </p:nvPr>
        </p:nvSpPr>
        <p:spPr>
          <a:xfrm>
            <a:off x="914162" y="1295400"/>
            <a:ext cx="5180251"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7559" y="1295400"/>
            <a:ext cx="5180251"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0798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Section Break">
    <p:spTree>
      <p:nvGrpSpPr>
        <p:cNvPr id="1" name=""/>
        <p:cNvGrpSpPr/>
        <p:nvPr/>
      </p:nvGrpSpPr>
      <p:grpSpPr>
        <a:xfrm>
          <a:off x="0" y="0"/>
          <a:ext cx="0" cy="0"/>
          <a:chOff x="0" y="0"/>
          <a:chExt cx="0" cy="0"/>
        </a:xfrm>
      </p:grpSpPr>
      <p:pic>
        <p:nvPicPr>
          <p:cNvPr id="37" name="Picture 36" descr="aerial view of Argonne with APS in front 5730-00068.jpg"/>
          <p:cNvPicPr>
            <a:picLocks noChangeAspect="1"/>
          </p:cNvPicPr>
          <p:nvPr userDrawn="1"/>
        </p:nvPicPr>
        <p:blipFill rotWithShape="1">
          <a:blip r:embed="rId2" cstate="email">
            <a:extLst>
              <a:ext uri="{28A0092B-C50C-407E-A947-70E740481C1C}">
                <a14:useLocalDpi xmlns:a14="http://schemas.microsoft.com/office/drawing/2010/main" val="0"/>
              </a:ext>
            </a:extLst>
          </a:blip>
          <a:srcRect t="10682" b="7135"/>
          <a:stretch/>
        </p:blipFill>
        <p:spPr>
          <a:xfrm>
            <a:off x="0" y="1"/>
            <a:ext cx="12188825" cy="5984917"/>
          </a:xfrm>
          <a:prstGeom prst="rect">
            <a:avLst/>
          </a:prstGeom>
        </p:spPr>
      </p:pic>
      <p:sp>
        <p:nvSpPr>
          <p:cNvPr id="3" name="Text Placeholder 2"/>
          <p:cNvSpPr>
            <a:spLocks noGrp="1"/>
          </p:cNvSpPr>
          <p:nvPr>
            <p:ph type="body" sz="quarter" idx="10" hasCustomPrompt="1"/>
          </p:nvPr>
        </p:nvSpPr>
        <p:spPr>
          <a:xfrm>
            <a:off x="2" y="-14246"/>
            <a:ext cx="12188824" cy="5999163"/>
          </a:xfrm>
          <a:solidFill>
            <a:schemeClr val="tx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SECTION BREAK TITLE</a:t>
            </a:r>
          </a:p>
        </p:txBody>
      </p:sp>
      <p:pic>
        <p:nvPicPr>
          <p:cNvPr id="5" name="Picture 4">
            <a:extLst>
              <a:ext uri="{FF2B5EF4-FFF2-40B4-BE49-F238E27FC236}">
                <a16:creationId xmlns:a16="http://schemas.microsoft.com/office/drawing/2014/main" id="{C69AFFCA-476B-3D43-BA2A-8057D08F795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6">
            <a:extLst>
              <a:ext uri="{FF2B5EF4-FFF2-40B4-BE49-F238E27FC236}">
                <a16:creationId xmlns:a16="http://schemas.microsoft.com/office/drawing/2014/main" id="{242ABDB4-62F0-7B4B-8A6A-8FD308A96B7A}"/>
              </a:ext>
            </a:extLst>
          </p:cNvPr>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C42140C9-81A5-2246-A51B-3AFFB45AAB9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4869507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B8E2FEED-84DC-4438-B439-E3DA7A28736A}"/>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 id="2147483951" r:id="rId7"/>
    <p:sldLayoutId id="2147483952" r:id="rId8"/>
    <p:sldLayoutId id="2147483958" r:id="rId9"/>
    <p:sldLayoutId id="2147483959" r:id="rId10"/>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1.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1.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1.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1.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1.png"/><Relationship Id="rId5" Type="http://schemas.openxmlformats.org/officeDocument/2006/relationships/image" Target="../media/image21.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1.png"/><Relationship Id="rId5" Type="http://schemas.openxmlformats.org/officeDocument/2006/relationships/image" Target="../media/image22.emf"/><Relationship Id="rId4" Type="http://schemas.openxmlformats.org/officeDocument/2006/relationships/notesSlide" Target="../notesSlides/notesSlide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1.png"/><Relationship Id="rId4" Type="http://schemas.openxmlformats.org/officeDocument/2006/relationships/image" Target="../media/image23.emf"/></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doi.org/10.6084/m9.figshare.14256257"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1.png"/><Relationship Id="rId4" Type="http://schemas.openxmlformats.org/officeDocument/2006/relationships/image" Target="../media/image23.emf"/></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1.png"/><Relationship Id="rId4" Type="http://schemas.openxmlformats.org/officeDocument/2006/relationships/image" Target="../media/image23.emf"/></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1.png"/><Relationship Id="rId4" Type="http://schemas.openxmlformats.org/officeDocument/2006/relationships/image" Target="../media/image23.emf"/></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1.png"/><Relationship Id="rId4" Type="http://schemas.openxmlformats.org/officeDocument/2006/relationships/image" Target="../media/image23.emf"/></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1.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1.png"/><Relationship Id="rId4"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1.png"/><Relationship Id="rId4"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Refactoring Scientific Software</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u="sng" dirty="0"/>
              <a:t>Anshu Dubey</a:t>
            </a:r>
            <a:br>
              <a:rPr lang="en-US" dirty="0"/>
            </a:br>
            <a:r>
              <a:rPr lang="en-US" sz="2000" dirty="0"/>
              <a:t>Argonne National Laboratory</a:t>
            </a:r>
            <a:endParaRPr lang="en-US" dirty="0"/>
          </a:p>
          <a:p>
            <a:pPr>
              <a:spcBef>
                <a:spcPts val="2400"/>
              </a:spcBef>
            </a:pPr>
            <a:r>
              <a:rPr lang="en-US" dirty="0"/>
              <a:t>Better Scientific Software Tutorial, ISS, March 2021</a:t>
            </a:r>
          </a:p>
          <a:p>
            <a:pPr>
              <a:spcBef>
                <a:spcPts val="2400"/>
              </a:spcBef>
            </a:pPr>
            <a:br>
              <a:rPr lang="en-US" sz="2000" dirty="0"/>
            </a:br>
            <a:endParaRPr lang="en-US" sz="2000" dirty="0"/>
          </a:p>
        </p:txBody>
      </p:sp>
      <p:pic>
        <p:nvPicPr>
          <p:cNvPr id="6" name="Picture 2" descr="https://licensebuttons.net/l/by/4.0/88x31.png">
            <a:extLst>
              <a:ext uri="{FF2B5EF4-FFF2-40B4-BE49-F238E27FC236}">
                <a16:creationId xmlns:a16="http://schemas.microsoft.com/office/drawing/2014/main" id="{24EAF368-FA38-4254-8E55-6E4D872226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06FBB1C-6D6D-47D4-86AC-DD5BECCBEE38}"/>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3" name="Picture 2">
            <a:extLst>
              <a:ext uri="{FF2B5EF4-FFF2-40B4-BE49-F238E27FC236}">
                <a16:creationId xmlns:a16="http://schemas.microsoft.com/office/drawing/2014/main" id="{07E0F5D5-EB80-46D1-B8E1-4DCB8E956DD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pic>
        <p:nvPicPr>
          <p:cNvPr id="8" name="Audio 7">
            <a:hlinkClick r:id="" action="ppaction://media"/>
            <a:extLst>
              <a:ext uri="{FF2B5EF4-FFF2-40B4-BE49-F238E27FC236}">
                <a16:creationId xmlns:a16="http://schemas.microsoft.com/office/drawing/2014/main" id="{D42E0556-694C-E14A-ACFD-20C6A7B3F90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4161459959"/>
      </p:ext>
    </p:extLst>
  </p:cSld>
  <p:clrMapOvr>
    <a:masterClrMapping/>
  </p:clrMapOvr>
  <mc:AlternateContent xmlns:mc="http://schemas.openxmlformats.org/markup-compatibility/2006" xmlns:p14="http://schemas.microsoft.com/office/powerpoint/2010/main">
    <mc:Choice Requires="p14">
      <p:transition spd="slow" p14:dur="2000" advTm="32841"/>
    </mc:Choice>
    <mc:Fallback xmlns="">
      <p:transition spd="slow" advTm="328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326D6-BE43-F24E-9571-E7D5F8289BBA}"/>
              </a:ext>
            </a:extLst>
          </p:cNvPr>
          <p:cNvSpPr>
            <a:spLocks noGrp="1"/>
          </p:cNvSpPr>
          <p:nvPr>
            <p:ph type="title"/>
          </p:nvPr>
        </p:nvSpPr>
        <p:spPr/>
        <p:txBody>
          <a:bodyPr/>
          <a:lstStyle/>
          <a:p>
            <a:r>
              <a:rPr lang="en-US" dirty="0"/>
              <a:t>Exercise: Refactoring the Running Example</a:t>
            </a:r>
          </a:p>
        </p:txBody>
      </p:sp>
      <p:sp>
        <p:nvSpPr>
          <p:cNvPr id="3" name="Content Placeholder 2">
            <a:extLst>
              <a:ext uri="{FF2B5EF4-FFF2-40B4-BE49-F238E27FC236}">
                <a16:creationId xmlns:a16="http://schemas.microsoft.com/office/drawing/2014/main" id="{1F25DAE9-E8E7-5547-A182-7A6D23995DA5}"/>
              </a:ext>
            </a:extLst>
          </p:cNvPr>
          <p:cNvSpPr>
            <a:spLocks noGrp="1"/>
          </p:cNvSpPr>
          <p:nvPr>
            <p:ph idx="1"/>
          </p:nvPr>
        </p:nvSpPr>
        <p:spPr>
          <a:xfrm>
            <a:off x="409508" y="1004147"/>
            <a:ext cx="11139025" cy="5176520"/>
          </a:xfrm>
        </p:spPr>
        <p:txBody>
          <a:bodyPr>
            <a:normAutofit/>
          </a:bodyPr>
          <a:lstStyle/>
          <a:p>
            <a:r>
              <a:rPr lang="en-US" dirty="0"/>
              <a:t>Convert </a:t>
            </a:r>
            <a:r>
              <a:rPr lang="en-US" dirty="0" err="1"/>
              <a:t>heatAll.C</a:t>
            </a:r>
            <a:r>
              <a:rPr lang="en-US" dirty="0"/>
              <a:t> to the cleaner version with reusable code.</a:t>
            </a:r>
          </a:p>
          <a:p>
            <a:pPr lvl="1"/>
            <a:r>
              <a:rPr lang="en-US" dirty="0"/>
              <a:t>Though a solution is there in the repo, your solution need not be identical</a:t>
            </a:r>
          </a:p>
          <a:p>
            <a:pPr lvl="1"/>
            <a:r>
              <a:rPr lang="en-US" dirty="0"/>
              <a:t>Think about how you want your final product to be and then go through the exercise of refactoring</a:t>
            </a:r>
          </a:p>
          <a:p>
            <a:pPr lvl="1"/>
            <a:endParaRPr lang="en-US" dirty="0"/>
          </a:p>
          <a:p>
            <a:pPr lvl="1"/>
            <a:endParaRPr lang="en-US" dirty="0"/>
          </a:p>
          <a:p>
            <a:r>
              <a:rPr lang="en-US" dirty="0"/>
              <a:t>Here as an example exercise, I am taking the clean solution and generalizing the </a:t>
            </a:r>
            <a:r>
              <a:rPr lang="en-US" dirty="0" err="1"/>
              <a:t>update_solution</a:t>
            </a:r>
            <a:r>
              <a:rPr lang="en-US" dirty="0"/>
              <a:t> interface</a:t>
            </a:r>
          </a:p>
          <a:p>
            <a:pPr lvl="1"/>
            <a:r>
              <a:rPr lang="en-US" dirty="0"/>
              <a:t>Motivation: Do not want to change </a:t>
            </a:r>
            <a:r>
              <a:rPr lang="en-US" dirty="0" err="1"/>
              <a:t>heat.C</a:t>
            </a:r>
            <a:r>
              <a:rPr lang="en-US" dirty="0"/>
              <a:t> for adding another method</a:t>
            </a:r>
          </a:p>
          <a:p>
            <a:pPr lvl="1"/>
            <a:r>
              <a:rPr lang="en-US" dirty="0"/>
              <a:t>For this exercise we will use “</a:t>
            </a:r>
            <a:r>
              <a:rPr lang="en-US" dirty="0" err="1"/>
              <a:t>ftcs</a:t>
            </a:r>
            <a:r>
              <a:rPr lang="en-US" dirty="0"/>
              <a:t>” and “upwind15” as alternative options</a:t>
            </a:r>
          </a:p>
        </p:txBody>
      </p:sp>
      <p:pic>
        <p:nvPicPr>
          <p:cNvPr id="4" name="Audio 3">
            <a:hlinkClick r:id="" action="ppaction://media"/>
            <a:extLst>
              <a:ext uri="{FF2B5EF4-FFF2-40B4-BE49-F238E27FC236}">
                <a16:creationId xmlns:a16="http://schemas.microsoft.com/office/drawing/2014/main" id="{96977634-C25F-2040-97BE-4F331682900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2431711824"/>
      </p:ext>
    </p:extLst>
  </p:cSld>
  <p:clrMapOvr>
    <a:masterClrMapping/>
  </p:clrMapOvr>
  <mc:AlternateContent xmlns:mc="http://schemas.openxmlformats.org/markup-compatibility/2006" xmlns:p14="http://schemas.microsoft.com/office/powerpoint/2010/main">
    <mc:Choice Requires="p14">
      <p:transition spd="slow" p14:dur="2000" advTm="204070"/>
    </mc:Choice>
    <mc:Fallback xmlns="">
      <p:transition spd="slow" advTm="2040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9730" y="3099848"/>
            <a:ext cx="4720590" cy="2602189"/>
          </a:xfrm>
          <a:prstGeom prst="rect">
            <a:avLst/>
          </a:prstGeom>
        </p:spPr>
      </p:pic>
      <p:pic>
        <p:nvPicPr>
          <p:cNvPr id="12" name="Picture 11">
            <a:extLst>
              <a:ext uri="{FF2B5EF4-FFF2-40B4-BE49-F238E27FC236}">
                <a16:creationId xmlns:a16="http://schemas.microsoft.com/office/drawing/2014/main" id="{B2C0FA68-A2C4-BD4D-B6C9-1B8088DEEBC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49531" y="2837998"/>
            <a:ext cx="6788702" cy="3110613"/>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035852"/>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Run ./heat </a:t>
            </a:r>
            <a:r>
              <a:rPr lang="en-US" dirty="0" err="1"/>
              <a:t>runame</a:t>
            </a:r>
            <a:r>
              <a:rPr lang="en-US" dirty="0"/>
              <a:t>=“</a:t>
            </a:r>
            <a:r>
              <a:rPr lang="en-US" dirty="0" err="1"/>
              <a:t>ftcs_results</a:t>
            </a:r>
            <a:r>
              <a:rPr lang="en-US" dirty="0"/>
              <a:t>”</a:t>
            </a:r>
          </a:p>
          <a:p>
            <a:r>
              <a:rPr lang="en-US" dirty="0"/>
              <a:t>Run </a:t>
            </a:r>
            <a:r>
              <a:rPr lang="en-US" dirty="0" err="1"/>
              <a:t>gcov</a:t>
            </a:r>
            <a:r>
              <a:rPr lang="en-US" dirty="0"/>
              <a:t> </a:t>
            </a:r>
            <a:r>
              <a:rPr lang="en-US" dirty="0" err="1"/>
              <a:t>heat.C</a:t>
            </a:r>
            <a:endParaRPr lang="en-US" dirty="0"/>
          </a:p>
          <a:p>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5" name="Content Placeholder 2">
            <a:extLst>
              <a:ext uri="{FF2B5EF4-FFF2-40B4-BE49-F238E27FC236}">
                <a16:creationId xmlns:a16="http://schemas.microsoft.com/office/drawing/2014/main" id="{F6D4692D-62D5-7C41-A0F1-C8834FE69CF0}"/>
              </a:ext>
            </a:extLst>
          </p:cNvPr>
          <p:cNvSpPr txBox="1">
            <a:spLocks/>
          </p:cNvSpPr>
          <p:nvPr/>
        </p:nvSpPr>
        <p:spPr bwMode="auto">
          <a:xfrm>
            <a:off x="5743280" y="1029766"/>
            <a:ext cx="5994953" cy="16817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 dash indicates non-executable line</a:t>
            </a:r>
          </a:p>
          <a:p>
            <a:r>
              <a:rPr lang="en-US" dirty="0"/>
              <a:t>A number indicated the times the line was called</a:t>
            </a:r>
          </a:p>
          <a:p>
            <a:r>
              <a:rPr lang="en-US" dirty="0"/>
              <a:t>##### indicates line wasn’t exercised</a:t>
            </a:r>
          </a:p>
          <a:p>
            <a:pPr lvl="1"/>
            <a:endParaRPr lang="en-US" dirty="0"/>
          </a:p>
          <a:p>
            <a:pPr lvl="1"/>
            <a:endParaRPr lang="en-US"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Preparing for Refactoring – check coverage</a:t>
            </a:r>
          </a:p>
        </p:txBody>
      </p:sp>
      <p:pic>
        <p:nvPicPr>
          <p:cNvPr id="2" name="Audio 1">
            <a:hlinkClick r:id="" action="ppaction://media"/>
            <a:extLst>
              <a:ext uri="{FF2B5EF4-FFF2-40B4-BE49-F238E27FC236}">
                <a16:creationId xmlns:a16="http://schemas.microsoft.com/office/drawing/2014/main" id="{FE07994E-1FE6-254A-AAB8-6F60D67C564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486124488"/>
      </p:ext>
    </p:extLst>
  </p:cSld>
  <p:clrMapOvr>
    <a:masterClrMapping/>
  </p:clrMapOvr>
  <mc:AlternateContent xmlns:mc="http://schemas.openxmlformats.org/markup-compatibility/2006" xmlns:p14="http://schemas.microsoft.com/office/powerpoint/2010/main">
    <mc:Choice Requires="p14">
      <p:transition spd="slow" p14:dur="2000" advTm="79424"/>
    </mc:Choice>
    <mc:Fallback xmlns="">
      <p:transition spd="slow" advTm="794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A94EE-67F8-3F47-B702-5C0362F4F942}"/>
              </a:ext>
            </a:extLst>
          </p:cNvPr>
          <p:cNvSpPr>
            <a:spLocks noGrp="1"/>
          </p:cNvSpPr>
          <p:nvPr>
            <p:ph type="title"/>
          </p:nvPr>
        </p:nvSpPr>
        <p:spPr/>
        <p:txBody>
          <a:bodyPr/>
          <a:lstStyle/>
          <a:p>
            <a:r>
              <a:rPr lang="en-US" dirty="0"/>
              <a:t>Preparing for Refactoring – get baselines</a:t>
            </a:r>
          </a:p>
        </p:txBody>
      </p:sp>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365760" y="1032934"/>
            <a:ext cx="6932507"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Call to upwind15 not exercised</a:t>
            </a:r>
          </a:p>
          <a:p>
            <a:r>
              <a:rPr lang="en-US" dirty="0"/>
              <a:t>Run ./heat </a:t>
            </a:r>
            <a:r>
              <a:rPr lang="en-US" dirty="0" err="1"/>
              <a:t>alg</a:t>
            </a:r>
            <a:r>
              <a:rPr lang="en-US" dirty="0"/>
              <a:t>=“upwind15” </a:t>
            </a:r>
            <a:r>
              <a:rPr lang="en-US" dirty="0" err="1"/>
              <a:t>runame</a:t>
            </a:r>
            <a:r>
              <a:rPr lang="en-US" dirty="0"/>
              <a:t>=“</a:t>
            </a:r>
            <a:r>
              <a:rPr lang="en-US" dirty="0" err="1"/>
              <a:t>upwind_results</a:t>
            </a:r>
            <a:endParaRPr lang="en-US" dirty="0"/>
          </a:p>
          <a:p>
            <a:pPr marL="0" indent="0">
              <a:buNone/>
            </a:pPr>
            <a:endParaRPr lang="en-US" dirty="0"/>
          </a:p>
          <a:p>
            <a:endParaRPr lang="en-US" dirty="0"/>
          </a:p>
          <a:p>
            <a:pPr lvl="1"/>
            <a:endParaRPr lang="en-US" dirty="0"/>
          </a:p>
          <a:p>
            <a:pPr marL="346075" lvl="1" indent="0">
              <a:buNone/>
            </a:pPr>
            <a:endParaRPr lang="en-US" b="1" dirty="0">
              <a:solidFill>
                <a:schemeClr val="accent6">
                  <a:lumMod val="75000"/>
                </a:schemeClr>
              </a:solidFill>
            </a:endParaRPr>
          </a:p>
        </p:txBody>
      </p:sp>
      <p:pic>
        <p:nvPicPr>
          <p:cNvPr id="4" name="Picture 3" descr="A picture containing sitting, green, table, computer&#10;&#10;Description automatically generated">
            <a:extLst>
              <a:ext uri="{FF2B5EF4-FFF2-40B4-BE49-F238E27FC236}">
                <a16:creationId xmlns:a16="http://schemas.microsoft.com/office/drawing/2014/main" id="{5DA37E29-A5C2-3E4E-82BE-684D49F388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759" y="1947334"/>
            <a:ext cx="9822323" cy="2358832"/>
          </a:xfrm>
          <a:prstGeom prst="rect">
            <a:avLst/>
          </a:prstGeom>
        </p:spPr>
      </p:pic>
      <p:sp>
        <p:nvSpPr>
          <p:cNvPr id="8" name="Content Placeholder 2">
            <a:extLst>
              <a:ext uri="{FF2B5EF4-FFF2-40B4-BE49-F238E27FC236}">
                <a16:creationId xmlns:a16="http://schemas.microsoft.com/office/drawing/2014/main" id="{32696C72-6800-2243-8F9D-C3CB80D7EA66}"/>
              </a:ext>
            </a:extLst>
          </p:cNvPr>
          <p:cNvSpPr txBox="1">
            <a:spLocks/>
          </p:cNvSpPr>
          <p:nvPr/>
        </p:nvSpPr>
        <p:spPr bwMode="auto">
          <a:xfrm>
            <a:off x="365760" y="4306166"/>
            <a:ext cx="6932507"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We have baselines for </a:t>
            </a:r>
            <a:r>
              <a:rPr lang="en-US" dirty="0" err="1"/>
              <a:t>ftcs</a:t>
            </a:r>
            <a:r>
              <a:rPr lang="en-US" dirty="0"/>
              <a:t> and upwind</a:t>
            </a:r>
          </a:p>
          <a:p>
            <a:endParaRPr lang="en-US" dirty="0"/>
          </a:p>
          <a:p>
            <a:pPr lvl="1"/>
            <a:endParaRPr lang="en-US" dirty="0"/>
          </a:p>
          <a:p>
            <a:pPr marL="346075" lvl="1" indent="0">
              <a:buNone/>
            </a:pPr>
            <a:endParaRPr lang="en-US" b="1" dirty="0">
              <a:solidFill>
                <a:schemeClr val="accent6">
                  <a:lumMod val="75000"/>
                </a:schemeClr>
              </a:solidFill>
            </a:endParaRPr>
          </a:p>
        </p:txBody>
      </p:sp>
      <p:pic>
        <p:nvPicPr>
          <p:cNvPr id="6" name="Picture 5" descr="A picture containing indoor, sitting, dark, front&#10;&#10;Description automatically generated">
            <a:extLst>
              <a:ext uri="{FF2B5EF4-FFF2-40B4-BE49-F238E27FC236}">
                <a16:creationId xmlns:a16="http://schemas.microsoft.com/office/drawing/2014/main" id="{EC4CE2B4-3BC3-8B47-B6B4-57C8C6CD13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759" y="4763366"/>
            <a:ext cx="10618741" cy="1350934"/>
          </a:xfrm>
          <a:prstGeom prst="rect">
            <a:avLst/>
          </a:prstGeom>
        </p:spPr>
      </p:pic>
      <p:pic>
        <p:nvPicPr>
          <p:cNvPr id="3" name="Audio 2">
            <a:hlinkClick r:id="" action="ppaction://media"/>
            <a:extLst>
              <a:ext uri="{FF2B5EF4-FFF2-40B4-BE49-F238E27FC236}">
                <a16:creationId xmlns:a16="http://schemas.microsoft.com/office/drawing/2014/main" id="{6FC2A229-5D6E-EE4C-99D5-E9EADF7C29E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1447768480"/>
      </p:ext>
    </p:extLst>
  </p:cSld>
  <p:clrMapOvr>
    <a:masterClrMapping/>
  </p:clrMapOvr>
  <mc:AlternateContent xmlns:mc="http://schemas.openxmlformats.org/markup-compatibility/2006" xmlns:p14="http://schemas.microsoft.com/office/powerpoint/2010/main">
    <mc:Choice Requires="p14">
      <p:transition spd="slow" p14:dur="2000" advTm="21390"/>
    </mc:Choice>
    <mc:Fallback xmlns="">
      <p:transition spd="slow" advTm="213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AF74-266F-A348-B126-9D41A04D15B5}"/>
              </a:ext>
            </a:extLst>
          </p:cNvPr>
          <p:cNvSpPr>
            <a:spLocks noGrp="1"/>
          </p:cNvSpPr>
          <p:nvPr>
            <p:ph type="title"/>
          </p:nvPr>
        </p:nvSpPr>
        <p:spPr/>
        <p:txBody>
          <a:bodyPr/>
          <a:lstStyle/>
          <a:p>
            <a:r>
              <a:rPr lang="en-US" dirty="0"/>
              <a:t>Refactoring – The starting code </a:t>
            </a:r>
          </a:p>
        </p:txBody>
      </p:sp>
      <p:pic>
        <p:nvPicPr>
          <p:cNvPr id="5" name="Picture 4" descr="A screenshot of a cell phone&#10;&#10;Description automatically generated">
            <a:extLst>
              <a:ext uri="{FF2B5EF4-FFF2-40B4-BE49-F238E27FC236}">
                <a16:creationId xmlns:a16="http://schemas.microsoft.com/office/drawing/2014/main" id="{E7DC770A-DBE2-E14C-89DF-F403678E30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927" y="868680"/>
            <a:ext cx="5490104" cy="5308613"/>
          </a:xfrm>
          <a:prstGeom prst="rect">
            <a:avLst/>
          </a:prstGeom>
        </p:spPr>
      </p:pic>
      <p:sp>
        <p:nvSpPr>
          <p:cNvPr id="12" name="Content Placeholder 2">
            <a:extLst>
              <a:ext uri="{FF2B5EF4-FFF2-40B4-BE49-F238E27FC236}">
                <a16:creationId xmlns:a16="http://schemas.microsoft.com/office/drawing/2014/main" id="{62845947-6633-7549-B91C-E3D53BD2A820}"/>
              </a:ext>
            </a:extLst>
          </p:cNvPr>
          <p:cNvSpPr txBox="1">
            <a:spLocks/>
          </p:cNvSpPr>
          <p:nvPr/>
        </p:nvSpPr>
        <p:spPr bwMode="auto">
          <a:xfrm>
            <a:off x="5771031" y="2912533"/>
            <a:ext cx="5818758" cy="30767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Interfaces are not identical</a:t>
            </a:r>
          </a:p>
          <a:p>
            <a:r>
              <a:rPr lang="en-US" dirty="0" err="1"/>
              <a:t>crankn</a:t>
            </a:r>
            <a:r>
              <a:rPr lang="en-US" dirty="0"/>
              <a:t>  has an extra argument</a:t>
            </a:r>
          </a:p>
          <a:p>
            <a:r>
              <a:rPr lang="en-US" dirty="0"/>
              <a:t>It also has an extra step in initialization</a:t>
            </a:r>
          </a:p>
          <a:p>
            <a:pPr lvl="1"/>
            <a:endParaRPr lang="en-US" dirty="0"/>
          </a:p>
          <a:p>
            <a:pPr lvl="1"/>
            <a:endParaRPr lang="en-US" b="1" dirty="0">
              <a:solidFill>
                <a:schemeClr val="accent6">
                  <a:lumMod val="75000"/>
                </a:schemeClr>
              </a:solidFill>
            </a:endParaRPr>
          </a:p>
        </p:txBody>
      </p:sp>
      <p:pic>
        <p:nvPicPr>
          <p:cNvPr id="14" name="Picture 13" descr="A close up of a logo&#10;&#10;Description automatically generated">
            <a:extLst>
              <a:ext uri="{FF2B5EF4-FFF2-40B4-BE49-F238E27FC236}">
                <a16:creationId xmlns:a16="http://schemas.microsoft.com/office/drawing/2014/main" id="{2DCE68C5-08C9-DA41-9AE1-A05B8E1024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9025" y="1018117"/>
            <a:ext cx="7289800" cy="977900"/>
          </a:xfrm>
          <a:prstGeom prst="rect">
            <a:avLst/>
          </a:prstGeom>
        </p:spPr>
      </p:pic>
      <p:pic>
        <p:nvPicPr>
          <p:cNvPr id="3" name="Audio 2">
            <a:hlinkClick r:id="" action="ppaction://media"/>
            <a:extLst>
              <a:ext uri="{FF2B5EF4-FFF2-40B4-BE49-F238E27FC236}">
                <a16:creationId xmlns:a16="http://schemas.microsoft.com/office/drawing/2014/main" id="{5B015446-677E-484D-BD16-9303A7B4B25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2316625328"/>
      </p:ext>
    </p:extLst>
  </p:cSld>
  <p:clrMapOvr>
    <a:masterClrMapping/>
  </p:clrMapOvr>
  <mc:AlternateContent xmlns:mc="http://schemas.openxmlformats.org/markup-compatibility/2006" xmlns:p14="http://schemas.microsoft.com/office/powerpoint/2010/main">
    <mc:Choice Requires="p14">
      <p:transition spd="slow" p14:dur="2000" advTm="48417"/>
    </mc:Choice>
    <mc:Fallback xmlns="">
      <p:transition spd="slow" advTm="484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AF74-266F-A348-B126-9D41A04D15B5}"/>
              </a:ext>
            </a:extLst>
          </p:cNvPr>
          <p:cNvSpPr>
            <a:spLocks noGrp="1"/>
          </p:cNvSpPr>
          <p:nvPr>
            <p:ph type="title"/>
          </p:nvPr>
        </p:nvSpPr>
        <p:spPr/>
        <p:txBody>
          <a:bodyPr/>
          <a:lstStyle/>
          <a:p>
            <a:r>
              <a:rPr lang="en-US" dirty="0"/>
              <a:t>Refactoring </a:t>
            </a:r>
          </a:p>
        </p:txBody>
      </p:sp>
      <p:pic>
        <p:nvPicPr>
          <p:cNvPr id="9" name="Picture 8" descr="A screenshot of a cell phone&#10;&#10;Description automatically generated">
            <a:extLst>
              <a:ext uri="{FF2B5EF4-FFF2-40B4-BE49-F238E27FC236}">
                <a16:creationId xmlns:a16="http://schemas.microsoft.com/office/drawing/2014/main" id="{3B5F1D7B-EF1D-224E-92A7-1E859DF918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171" y="1711113"/>
            <a:ext cx="5435600" cy="2260600"/>
          </a:xfrm>
          <a:prstGeom prst="rect">
            <a:avLst/>
          </a:prstGeom>
        </p:spPr>
      </p:pic>
      <p:sp>
        <p:nvSpPr>
          <p:cNvPr id="8" name="Content Placeholder 2">
            <a:extLst>
              <a:ext uri="{FF2B5EF4-FFF2-40B4-BE49-F238E27FC236}">
                <a16:creationId xmlns:a16="http://schemas.microsoft.com/office/drawing/2014/main" id="{19CD30F3-7E39-014B-A374-9F7BD7F6003E}"/>
              </a:ext>
            </a:extLst>
          </p:cNvPr>
          <p:cNvSpPr txBox="1">
            <a:spLocks/>
          </p:cNvSpPr>
          <p:nvPr/>
        </p:nvSpPr>
        <p:spPr bwMode="auto">
          <a:xfrm>
            <a:off x="467525" y="1280160"/>
            <a:ext cx="4764876" cy="47481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Generalize the interface</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Modify the </a:t>
            </a:r>
            <a:r>
              <a:rPr lang="en-US" dirty="0" err="1"/>
              <a:t>makefile</a:t>
            </a:r>
            <a:r>
              <a:rPr lang="en-US" dirty="0"/>
              <a:t> </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b="1" dirty="0">
              <a:solidFill>
                <a:schemeClr val="accent6">
                  <a:lumMod val="75000"/>
                </a:schemeClr>
              </a:solidFill>
            </a:endParaRPr>
          </a:p>
        </p:txBody>
      </p:sp>
      <p:pic>
        <p:nvPicPr>
          <p:cNvPr id="3" name="Audio 2">
            <a:hlinkClick r:id="" action="ppaction://media"/>
            <a:extLst>
              <a:ext uri="{FF2B5EF4-FFF2-40B4-BE49-F238E27FC236}">
                <a16:creationId xmlns:a16="http://schemas.microsoft.com/office/drawing/2014/main" id="{A2F860A3-B4CA-4544-B472-2D41889ED0D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1342202541"/>
      </p:ext>
    </p:extLst>
  </p:cSld>
  <p:clrMapOvr>
    <a:masterClrMapping/>
  </p:clrMapOvr>
  <mc:AlternateContent xmlns:mc="http://schemas.openxmlformats.org/markup-compatibility/2006" xmlns:p14="http://schemas.microsoft.com/office/powerpoint/2010/main">
    <mc:Choice Requires="p14">
      <p:transition spd="slow" p14:dur="2000" advTm="5888"/>
    </mc:Choice>
    <mc:Fallback xmlns="">
      <p:transition spd="slow" advTm="58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AF74-266F-A348-B126-9D41A04D15B5}"/>
              </a:ext>
            </a:extLst>
          </p:cNvPr>
          <p:cNvSpPr>
            <a:spLocks noGrp="1"/>
          </p:cNvSpPr>
          <p:nvPr>
            <p:ph type="title"/>
          </p:nvPr>
        </p:nvSpPr>
        <p:spPr/>
        <p:txBody>
          <a:bodyPr/>
          <a:lstStyle/>
          <a:p>
            <a:r>
              <a:rPr lang="en-US" dirty="0"/>
              <a:t>Refactoring </a:t>
            </a:r>
          </a:p>
        </p:txBody>
      </p:sp>
      <p:pic>
        <p:nvPicPr>
          <p:cNvPr id="9" name="Picture 8" descr="A screenshot of a cell phone&#10;&#10;Description automatically generated">
            <a:extLst>
              <a:ext uri="{FF2B5EF4-FFF2-40B4-BE49-F238E27FC236}">
                <a16:creationId xmlns:a16="http://schemas.microsoft.com/office/drawing/2014/main" id="{3B5F1D7B-EF1D-224E-92A7-1E859DF918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171" y="1711113"/>
            <a:ext cx="5435600" cy="2260600"/>
          </a:xfrm>
          <a:prstGeom prst="rect">
            <a:avLst/>
          </a:prstGeom>
        </p:spPr>
      </p:pic>
      <p:sp>
        <p:nvSpPr>
          <p:cNvPr id="8" name="Content Placeholder 2">
            <a:extLst>
              <a:ext uri="{FF2B5EF4-FFF2-40B4-BE49-F238E27FC236}">
                <a16:creationId xmlns:a16="http://schemas.microsoft.com/office/drawing/2014/main" id="{19CD30F3-7E39-014B-A374-9F7BD7F6003E}"/>
              </a:ext>
            </a:extLst>
          </p:cNvPr>
          <p:cNvSpPr txBox="1">
            <a:spLocks/>
          </p:cNvSpPr>
          <p:nvPr/>
        </p:nvSpPr>
        <p:spPr bwMode="auto">
          <a:xfrm>
            <a:off x="467525" y="1280160"/>
            <a:ext cx="4764876" cy="47481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Generalize the interface</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Modify the </a:t>
            </a:r>
            <a:r>
              <a:rPr lang="en-US" dirty="0" err="1"/>
              <a:t>makefile</a:t>
            </a:r>
            <a:r>
              <a:rPr lang="en-US" dirty="0"/>
              <a:t> </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b="1" dirty="0">
              <a:solidFill>
                <a:schemeClr val="accent6">
                  <a:lumMod val="75000"/>
                </a:schemeClr>
              </a:solidFill>
            </a:endParaRPr>
          </a:p>
        </p:txBody>
      </p:sp>
      <p:pic>
        <p:nvPicPr>
          <p:cNvPr id="4" name="Picture 3" descr="A picture containing bird&#10;&#10;Description automatically generated">
            <a:extLst>
              <a:ext uri="{FF2B5EF4-FFF2-40B4-BE49-F238E27FC236}">
                <a16:creationId xmlns:a16="http://schemas.microsoft.com/office/drawing/2014/main" id="{43F8C72C-5560-A04C-A680-0A9F3E203E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5825" y="1711113"/>
            <a:ext cx="6223000" cy="3606800"/>
          </a:xfrm>
          <a:prstGeom prst="rect">
            <a:avLst/>
          </a:prstGeom>
        </p:spPr>
      </p:pic>
      <p:pic>
        <p:nvPicPr>
          <p:cNvPr id="3" name="Audio 2">
            <a:hlinkClick r:id="" action="ppaction://media"/>
            <a:extLst>
              <a:ext uri="{FF2B5EF4-FFF2-40B4-BE49-F238E27FC236}">
                <a16:creationId xmlns:a16="http://schemas.microsoft.com/office/drawing/2014/main" id="{C1F4DC3B-6C80-144C-8AFA-76479FD4A2F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3628681931"/>
      </p:ext>
    </p:extLst>
  </p:cSld>
  <p:clrMapOvr>
    <a:masterClrMapping/>
  </p:clrMapOvr>
  <mc:AlternateContent xmlns:mc="http://schemas.openxmlformats.org/markup-compatibility/2006" xmlns:p14="http://schemas.microsoft.com/office/powerpoint/2010/main">
    <mc:Choice Requires="p14">
      <p:transition spd="slow" p14:dur="2000" advTm="88508"/>
    </mc:Choice>
    <mc:Fallback xmlns="">
      <p:transition spd="slow" advTm="885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AF74-266F-A348-B126-9D41A04D15B5}"/>
              </a:ext>
            </a:extLst>
          </p:cNvPr>
          <p:cNvSpPr>
            <a:spLocks noGrp="1"/>
          </p:cNvSpPr>
          <p:nvPr>
            <p:ph type="title"/>
          </p:nvPr>
        </p:nvSpPr>
        <p:spPr/>
        <p:txBody>
          <a:bodyPr/>
          <a:lstStyle/>
          <a:p>
            <a:r>
              <a:rPr lang="en-US" dirty="0"/>
              <a:t>Refactoring </a:t>
            </a:r>
          </a:p>
        </p:txBody>
      </p:sp>
      <p:pic>
        <p:nvPicPr>
          <p:cNvPr id="9" name="Picture 8" descr="A screenshot of a cell phone&#10;&#10;Description automatically generated">
            <a:extLst>
              <a:ext uri="{FF2B5EF4-FFF2-40B4-BE49-F238E27FC236}">
                <a16:creationId xmlns:a16="http://schemas.microsoft.com/office/drawing/2014/main" id="{3B5F1D7B-EF1D-224E-92A7-1E859DF918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171" y="1711113"/>
            <a:ext cx="5435600" cy="2260600"/>
          </a:xfrm>
          <a:prstGeom prst="rect">
            <a:avLst/>
          </a:prstGeom>
        </p:spPr>
      </p:pic>
      <p:sp>
        <p:nvSpPr>
          <p:cNvPr id="8" name="Content Placeholder 2">
            <a:extLst>
              <a:ext uri="{FF2B5EF4-FFF2-40B4-BE49-F238E27FC236}">
                <a16:creationId xmlns:a16="http://schemas.microsoft.com/office/drawing/2014/main" id="{19CD30F3-7E39-014B-A374-9F7BD7F6003E}"/>
              </a:ext>
            </a:extLst>
          </p:cNvPr>
          <p:cNvSpPr txBox="1">
            <a:spLocks/>
          </p:cNvSpPr>
          <p:nvPr/>
        </p:nvSpPr>
        <p:spPr bwMode="auto">
          <a:xfrm>
            <a:off x="467525" y="1280160"/>
            <a:ext cx="4764876" cy="47481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Generalize the interface</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Modify the </a:t>
            </a:r>
            <a:r>
              <a:rPr lang="en-US" dirty="0" err="1"/>
              <a:t>makefile</a:t>
            </a:r>
            <a:r>
              <a:rPr lang="en-US" dirty="0"/>
              <a:t> </a:t>
            </a:r>
          </a:p>
          <a:p>
            <a:r>
              <a:rPr lang="en-US" dirty="0"/>
              <a:t>Add null implementations of </a:t>
            </a:r>
            <a:r>
              <a:rPr lang="en-US" dirty="0" err="1"/>
              <a:t>initialize_crank</a:t>
            </a:r>
            <a:r>
              <a:rPr lang="en-US" dirty="0"/>
              <a:t> in </a:t>
            </a:r>
            <a:r>
              <a:rPr lang="en-US" dirty="0" err="1"/>
              <a:t>ftcs</a:t>
            </a:r>
            <a:r>
              <a:rPr lang="en-US" dirty="0"/>
              <a:t> and upwind15</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b="1" dirty="0">
              <a:solidFill>
                <a:schemeClr val="accent6">
                  <a:lumMod val="75000"/>
                </a:schemeClr>
              </a:solidFill>
            </a:endParaRPr>
          </a:p>
        </p:txBody>
      </p:sp>
      <p:pic>
        <p:nvPicPr>
          <p:cNvPr id="4" name="Picture 3" descr="A picture containing bird&#10;&#10;Description automatically generated">
            <a:extLst>
              <a:ext uri="{FF2B5EF4-FFF2-40B4-BE49-F238E27FC236}">
                <a16:creationId xmlns:a16="http://schemas.microsoft.com/office/drawing/2014/main" id="{43F8C72C-5560-A04C-A680-0A9F3E203E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5825" y="1711113"/>
            <a:ext cx="6223000" cy="3606800"/>
          </a:xfrm>
          <a:prstGeom prst="rect">
            <a:avLst/>
          </a:prstGeom>
        </p:spPr>
      </p:pic>
      <p:pic>
        <p:nvPicPr>
          <p:cNvPr id="3" name="Audio 2">
            <a:hlinkClick r:id="" action="ppaction://media"/>
            <a:extLst>
              <a:ext uri="{FF2B5EF4-FFF2-40B4-BE49-F238E27FC236}">
                <a16:creationId xmlns:a16="http://schemas.microsoft.com/office/drawing/2014/main" id="{2FD05191-982B-BE4C-A864-40BA59C3DC7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173853161"/>
      </p:ext>
    </p:extLst>
  </p:cSld>
  <p:clrMapOvr>
    <a:masterClrMapping/>
  </p:clrMapOvr>
  <mc:AlternateContent xmlns:mc="http://schemas.openxmlformats.org/markup-compatibility/2006" xmlns:p14="http://schemas.microsoft.com/office/powerpoint/2010/main">
    <mc:Choice Requires="p14">
      <p:transition spd="slow" p14:dur="2000" advTm="19616"/>
    </mc:Choice>
    <mc:Fallback xmlns="">
      <p:transition spd="slow" advTm="196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AF74-266F-A348-B126-9D41A04D15B5}"/>
              </a:ext>
            </a:extLst>
          </p:cNvPr>
          <p:cNvSpPr>
            <a:spLocks noGrp="1"/>
          </p:cNvSpPr>
          <p:nvPr>
            <p:ph type="title"/>
          </p:nvPr>
        </p:nvSpPr>
        <p:spPr/>
        <p:txBody>
          <a:bodyPr/>
          <a:lstStyle/>
          <a:p>
            <a:r>
              <a:rPr lang="en-US" dirty="0"/>
              <a:t>Refactoring </a:t>
            </a:r>
          </a:p>
        </p:txBody>
      </p:sp>
      <p:pic>
        <p:nvPicPr>
          <p:cNvPr id="9" name="Picture 8" descr="A screenshot of a cell phone&#10;&#10;Description automatically generated">
            <a:extLst>
              <a:ext uri="{FF2B5EF4-FFF2-40B4-BE49-F238E27FC236}">
                <a16:creationId xmlns:a16="http://schemas.microsoft.com/office/drawing/2014/main" id="{3B5F1D7B-EF1D-224E-92A7-1E859DF918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6612" y="2298700"/>
            <a:ext cx="5435600" cy="2260600"/>
          </a:xfrm>
          <a:prstGeom prst="rect">
            <a:avLst/>
          </a:prstGeom>
        </p:spPr>
      </p:pic>
      <p:pic>
        <p:nvPicPr>
          <p:cNvPr id="11" name="Picture 10">
            <a:extLst>
              <a:ext uri="{FF2B5EF4-FFF2-40B4-BE49-F238E27FC236}">
                <a16:creationId xmlns:a16="http://schemas.microsoft.com/office/drawing/2014/main" id="{12CF33BF-7DBF-FB4E-8A97-CC0DB40A6F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592" y="1290532"/>
            <a:ext cx="8166100" cy="5549900"/>
          </a:xfrm>
          <a:prstGeom prst="rect">
            <a:avLst/>
          </a:prstGeom>
        </p:spPr>
      </p:pic>
      <p:sp>
        <p:nvSpPr>
          <p:cNvPr id="8" name="Content Placeholder 2">
            <a:extLst>
              <a:ext uri="{FF2B5EF4-FFF2-40B4-BE49-F238E27FC236}">
                <a16:creationId xmlns:a16="http://schemas.microsoft.com/office/drawing/2014/main" id="{695E2922-B9CB-D046-B17C-38C8DFE203E8}"/>
              </a:ext>
            </a:extLst>
          </p:cNvPr>
          <p:cNvSpPr txBox="1">
            <a:spLocks/>
          </p:cNvSpPr>
          <p:nvPr/>
        </p:nvSpPr>
        <p:spPr bwMode="auto">
          <a:xfrm>
            <a:off x="6370067" y="988695"/>
            <a:ext cx="5818758" cy="30767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make heat1</a:t>
            </a:r>
          </a:p>
          <a:p>
            <a:r>
              <a:rPr lang="en-US" dirty="0"/>
              <a:t>Run ./heat </a:t>
            </a:r>
            <a:r>
              <a:rPr lang="en-US" dirty="0" err="1"/>
              <a:t>runame</a:t>
            </a:r>
            <a:r>
              <a:rPr lang="en-US" dirty="0"/>
              <a:t>=“</a:t>
            </a:r>
            <a:r>
              <a:rPr lang="en-US" dirty="0" err="1"/>
              <a:t>ftcs_results</a:t>
            </a:r>
            <a:r>
              <a:rPr lang="en-US" dirty="0"/>
              <a:t>”</a:t>
            </a:r>
          </a:p>
          <a:p>
            <a:r>
              <a:rPr lang="en-US" dirty="0"/>
              <a:t>Make heat2</a:t>
            </a:r>
          </a:p>
          <a:p>
            <a:r>
              <a:rPr lang="en-US" dirty="0"/>
              <a:t>Run ./heat </a:t>
            </a:r>
            <a:r>
              <a:rPr lang="en-US" dirty="0" err="1"/>
              <a:t>runame</a:t>
            </a:r>
            <a:r>
              <a:rPr lang="en-US" dirty="0"/>
              <a:t>=“</a:t>
            </a:r>
            <a:r>
              <a:rPr lang="en-US" dirty="0" err="1"/>
              <a:t>upwind_results</a:t>
            </a:r>
            <a:r>
              <a:rPr lang="en-US" dirty="0"/>
              <a:t>”</a:t>
            </a:r>
          </a:p>
          <a:p>
            <a:r>
              <a:rPr lang="en-US" dirty="0"/>
              <a:t>Verify against baseline</a:t>
            </a:r>
          </a:p>
          <a:p>
            <a:endParaRPr lang="en-US" dirty="0"/>
          </a:p>
          <a:p>
            <a:pPr lvl="1"/>
            <a:endParaRPr lang="en-US" b="1" dirty="0">
              <a:solidFill>
                <a:schemeClr val="accent6">
                  <a:lumMod val="75000"/>
                </a:schemeClr>
              </a:solidFill>
            </a:endParaRPr>
          </a:p>
        </p:txBody>
      </p:sp>
      <p:pic>
        <p:nvPicPr>
          <p:cNvPr id="3" name="Audio 2">
            <a:hlinkClick r:id="" action="ppaction://media"/>
            <a:extLst>
              <a:ext uri="{FF2B5EF4-FFF2-40B4-BE49-F238E27FC236}">
                <a16:creationId xmlns:a16="http://schemas.microsoft.com/office/drawing/2014/main" id="{E6CEFC74-9DF4-F84C-9831-F524EFE28C5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1170639419"/>
      </p:ext>
    </p:extLst>
  </p:cSld>
  <p:clrMapOvr>
    <a:masterClrMapping/>
  </p:clrMapOvr>
  <mc:AlternateContent xmlns:mc="http://schemas.openxmlformats.org/markup-compatibility/2006" xmlns:p14="http://schemas.microsoft.com/office/powerpoint/2010/main">
    <mc:Choice Requires="p14">
      <p:transition spd="slow" p14:dur="2000" advTm="40675"/>
    </mc:Choice>
    <mc:Fallback xmlns="">
      <p:transition spd="slow" advTm="406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p:txBody>
          <a:bodyPr/>
          <a:lstStyle/>
          <a:p>
            <a:r>
              <a:rPr lang="en-US" dirty="0"/>
              <a:t>Refactoring for Next Generation Hardware</a:t>
            </a:r>
          </a:p>
        </p:txBody>
      </p:sp>
      <p:sp>
        <p:nvSpPr>
          <p:cNvPr id="2" name="Title 1"/>
          <p:cNvSpPr>
            <a:spLocks noGrp="1"/>
          </p:cNvSpPr>
          <p:nvPr>
            <p:ph type="title"/>
          </p:nvPr>
        </p:nvSpPr>
        <p:spPr/>
        <p:txBody>
          <a:bodyPr/>
          <a:lstStyle/>
          <a:p>
            <a:r>
              <a:rPr lang="en-US" dirty="0"/>
              <a:t>A Real World Example: FLASH</a:t>
            </a:r>
          </a:p>
        </p:txBody>
      </p:sp>
      <p:pic>
        <p:nvPicPr>
          <p:cNvPr id="9" name="Picture 8">
            <a:extLst>
              <a:ext uri="{FF2B5EF4-FFF2-40B4-BE49-F238E27FC236}">
                <a16:creationId xmlns:a16="http://schemas.microsoft.com/office/drawing/2014/main" id="{6F3ADAC1-15CD-8E44-946A-4A711DC4E27F}"/>
              </a:ext>
            </a:extLst>
          </p:cNvPr>
          <p:cNvPicPr>
            <a:picLocks noChangeAspect="1"/>
          </p:cNvPicPr>
          <p:nvPr/>
        </p:nvPicPr>
        <p:blipFill>
          <a:blip r:embed="rId5"/>
          <a:stretch>
            <a:fillRect/>
          </a:stretch>
        </p:blipFill>
        <p:spPr>
          <a:xfrm>
            <a:off x="5772231" y="2353796"/>
            <a:ext cx="4610100" cy="2616200"/>
          </a:xfrm>
          <a:prstGeom prst="rect">
            <a:avLst/>
          </a:prstGeom>
        </p:spPr>
      </p:pic>
      <p:sp>
        <p:nvSpPr>
          <p:cNvPr id="3" name="TextBox 2">
            <a:extLst>
              <a:ext uri="{FF2B5EF4-FFF2-40B4-BE49-F238E27FC236}">
                <a16:creationId xmlns:a16="http://schemas.microsoft.com/office/drawing/2014/main" id="{BCB57A9D-D6A7-6544-969C-564C5AE22E4E}"/>
              </a:ext>
            </a:extLst>
          </p:cNvPr>
          <p:cNvSpPr txBox="1"/>
          <p:nvPr/>
        </p:nvSpPr>
        <p:spPr>
          <a:xfrm>
            <a:off x="1979613" y="2368558"/>
            <a:ext cx="3792618" cy="3731791"/>
          </a:xfrm>
          <a:prstGeom prst="rect">
            <a:avLst/>
          </a:prstGeom>
          <a:noFill/>
        </p:spPr>
        <p:txBody>
          <a:bodyPr wrap="square" rtlCol="0">
            <a:spAutoFit/>
          </a:bodyPr>
          <a:lstStyle/>
          <a:p>
            <a:r>
              <a:rPr lang="en-US" sz="1400" b="1" dirty="0" err="1"/>
              <a:t>AMReX</a:t>
            </a:r>
            <a:r>
              <a:rPr lang="en-US" sz="1400" b="1" dirty="0"/>
              <a:t> - </a:t>
            </a:r>
            <a:r>
              <a:rPr lang="en-US" sz="1400" dirty="0"/>
              <a:t>Lawrence Berkeley National Lab</a:t>
            </a:r>
            <a:endParaRPr lang="en-US" sz="1400" b="1" dirty="0"/>
          </a:p>
          <a:p>
            <a:pPr marL="285755" indent="-285755">
              <a:buFont typeface="Arial" panose="020B0604020202020204" pitchFamily="34" charset="0"/>
              <a:buChar char="•"/>
            </a:pPr>
            <a:r>
              <a:rPr lang="en-US" sz="1400" dirty="0"/>
              <a:t>Designed for </a:t>
            </a:r>
            <a:r>
              <a:rPr lang="en-US" sz="1400" dirty="0" err="1"/>
              <a:t>exascale</a:t>
            </a:r>
            <a:endParaRPr lang="en-US" sz="1400" dirty="0"/>
          </a:p>
          <a:p>
            <a:pPr marL="285755" indent="-285755">
              <a:buFont typeface="Arial" panose="020B0604020202020204" pitchFamily="34" charset="0"/>
              <a:buChar char="•"/>
            </a:pPr>
            <a:r>
              <a:rPr lang="en-US" sz="1400" dirty="0"/>
              <a:t>Node-level heterogeneity</a:t>
            </a:r>
          </a:p>
          <a:p>
            <a:pPr marL="285755" indent="-285755">
              <a:buFont typeface="Arial" panose="020B0604020202020204" pitchFamily="34" charset="0"/>
              <a:buChar char="•"/>
            </a:pPr>
            <a:r>
              <a:rPr lang="en-US" sz="1400" dirty="0"/>
              <a:t>Smart iterators hide parallelization</a:t>
            </a:r>
          </a:p>
          <a:p>
            <a:pPr marL="285755" indent="-285755">
              <a:buFont typeface="Arial" panose="020B0604020202020204" pitchFamily="34" charset="0"/>
              <a:buChar char="•"/>
            </a:pPr>
            <a:endParaRPr lang="en-US" sz="1400" dirty="0"/>
          </a:p>
          <a:p>
            <a:endParaRPr lang="en-US" sz="1400" b="1" dirty="0"/>
          </a:p>
          <a:p>
            <a:r>
              <a:rPr lang="en-US" sz="1400" b="1" dirty="0"/>
              <a:t>Goal</a:t>
            </a:r>
            <a:r>
              <a:rPr lang="en-US" sz="1400" dirty="0"/>
              <a:t>: Replace Paramesh with </a:t>
            </a:r>
            <a:r>
              <a:rPr lang="en-US" sz="1400" dirty="0" err="1"/>
              <a:t>AMReX</a:t>
            </a:r>
            <a:endParaRPr lang="en-US" sz="1400" dirty="0"/>
          </a:p>
          <a:p>
            <a:endParaRPr lang="en-US" sz="1400" dirty="0"/>
          </a:p>
          <a:p>
            <a:r>
              <a:rPr lang="en-US" sz="1400" b="1" dirty="0"/>
              <a:t>Plan</a:t>
            </a:r>
            <a:r>
              <a:rPr lang="en-US" sz="1400" dirty="0"/>
              <a:t>: Getting there from here</a:t>
            </a:r>
          </a:p>
          <a:p>
            <a:pPr marL="285750" indent="-285750">
              <a:buFont typeface="Arial" panose="020B0604020202020204" pitchFamily="34" charset="0"/>
              <a:buChar char="•"/>
            </a:pPr>
            <a:r>
              <a:rPr lang="en-US" sz="1400" dirty="0"/>
              <a:t>On ramping</a:t>
            </a:r>
          </a:p>
          <a:p>
            <a:pPr marL="285750" indent="-285750">
              <a:buFont typeface="Arial" panose="020B0604020202020204" pitchFamily="34" charset="0"/>
              <a:buChar char="•"/>
            </a:pPr>
            <a:r>
              <a:rPr lang="en-US" sz="1400" dirty="0"/>
              <a:t>Design</a:t>
            </a:r>
          </a:p>
          <a:p>
            <a:pPr marL="285750" indent="-285750">
              <a:buFont typeface="Arial" panose="020B0604020202020204" pitchFamily="34" charset="0"/>
              <a:buChar char="•"/>
            </a:pPr>
            <a:r>
              <a:rPr lang="en-US" sz="1400" dirty="0"/>
              <a:t>Intermediate steps</a:t>
            </a:r>
          </a:p>
          <a:p>
            <a:pPr marL="285750" indent="-285750">
              <a:buFont typeface="Arial" panose="020B0604020202020204" pitchFamily="34" charset="0"/>
              <a:buChar char="•"/>
            </a:pPr>
            <a:r>
              <a:rPr lang="en-US" sz="1400" dirty="0"/>
              <a:t>Realizing the goal</a:t>
            </a:r>
          </a:p>
          <a:p>
            <a:pPr marL="285750" indent="-285750">
              <a:buFont typeface="Arial" panose="020B0604020202020204" pitchFamily="34" charset="0"/>
              <a:buChar char="•"/>
            </a:pPr>
            <a:endParaRPr lang="en-US" sz="1400" dirty="0"/>
          </a:p>
          <a:p>
            <a:pPr marL="285755" indent="-285755">
              <a:buFont typeface="Arial" panose="020B0604020202020204" pitchFamily="34" charset="0"/>
              <a:buChar char="•"/>
            </a:pPr>
            <a:endParaRPr lang="en-US" sz="1350" dirty="0"/>
          </a:p>
          <a:p>
            <a:endParaRPr lang="en-US" sz="1350" dirty="0"/>
          </a:p>
          <a:p>
            <a:endParaRPr lang="en-US" sz="1350" dirty="0"/>
          </a:p>
        </p:txBody>
      </p:sp>
      <p:pic>
        <p:nvPicPr>
          <p:cNvPr id="6" name="Audio 5">
            <a:hlinkClick r:id="" action="ppaction://media"/>
            <a:extLst>
              <a:ext uri="{FF2B5EF4-FFF2-40B4-BE49-F238E27FC236}">
                <a16:creationId xmlns:a16="http://schemas.microsoft.com/office/drawing/2014/main" id="{9E250659-7A96-494C-9887-791A37B6812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3273437125"/>
      </p:ext>
    </p:extLst>
  </p:cSld>
  <p:clrMapOvr>
    <a:masterClrMapping/>
  </p:clrMapOvr>
  <mc:AlternateContent xmlns:mc="http://schemas.openxmlformats.org/markup-compatibility/2006" xmlns:p14="http://schemas.microsoft.com/office/powerpoint/2010/main">
    <mc:Choice Requires="p14">
      <p:transition p14:dur="250" advTm="111298">
        <p:fade/>
      </p:transition>
    </mc:Choice>
    <mc:Fallback xmlns="">
      <p:transition advTm="11129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2" y="1699995"/>
            <a:ext cx="4637115" cy="4422776"/>
          </a:xfrm>
        </p:spPr>
        <p:txBody>
          <a:bodyPr/>
          <a:lstStyle/>
          <a:p>
            <a:r>
              <a:rPr lang="en-US" dirty="0"/>
              <a:t>Cost estimation</a:t>
            </a:r>
          </a:p>
          <a:p>
            <a:pPr lvl="1"/>
            <a:r>
              <a:rPr lang="en-US" dirty="0"/>
              <a:t>Expected developer time </a:t>
            </a:r>
          </a:p>
          <a:p>
            <a:pPr lvl="1"/>
            <a:r>
              <a:rPr lang="en-US" dirty="0"/>
              <a:t>Extent of disruption in production schedules</a:t>
            </a:r>
          </a:p>
          <a:p>
            <a:r>
              <a:rPr lang="en-US" dirty="0"/>
              <a:t>Get a buy-in from the stakeholders</a:t>
            </a:r>
          </a:p>
          <a:p>
            <a:pPr lvl="1"/>
            <a:r>
              <a:rPr lang="en-US" dirty="0"/>
              <a:t>That includes the users</a:t>
            </a:r>
          </a:p>
          <a:p>
            <a:pPr lvl="1"/>
            <a:r>
              <a:rPr lang="en-US" dirty="0"/>
              <a:t>For both development time and disruption</a:t>
            </a:r>
          </a:p>
          <a:p>
            <a:pPr lvl="1"/>
            <a:endParaRPr lang="en-US" dirty="0"/>
          </a:p>
        </p:txBody>
      </p:sp>
      <p:sp>
        <p:nvSpPr>
          <p:cNvPr id="2" name="Title 1"/>
          <p:cNvSpPr>
            <a:spLocks noGrp="1"/>
          </p:cNvSpPr>
          <p:nvPr>
            <p:ph type="title"/>
          </p:nvPr>
        </p:nvSpPr>
        <p:spPr/>
        <p:txBody>
          <a:bodyPr/>
          <a:lstStyle/>
          <a:p>
            <a:r>
              <a:rPr lang="en-US" dirty="0"/>
              <a:t>Considerations</a:t>
            </a:r>
          </a:p>
        </p:txBody>
      </p:sp>
      <p:sp>
        <p:nvSpPr>
          <p:cNvPr id="9" name="Content Placeholder 2">
            <a:extLst>
              <a:ext uri="{FF2B5EF4-FFF2-40B4-BE49-F238E27FC236}">
                <a16:creationId xmlns:a16="http://schemas.microsoft.com/office/drawing/2014/main" id="{8E2B0C6B-8889-2E4D-91F7-CC2D2FA14E57}"/>
              </a:ext>
            </a:extLst>
          </p:cNvPr>
          <p:cNvSpPr txBox="1">
            <a:spLocks/>
          </p:cNvSpPr>
          <p:nvPr/>
        </p:nvSpPr>
        <p:spPr bwMode="auto">
          <a:xfrm>
            <a:off x="5302419" y="826179"/>
            <a:ext cx="5952960" cy="444608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 FLASH</a:t>
            </a:r>
          </a:p>
          <a:p>
            <a:pPr lvl="1"/>
            <a:r>
              <a:rPr lang="en-US" dirty="0"/>
              <a:t>Initial estimate at 6-12 months</a:t>
            </a:r>
          </a:p>
          <a:p>
            <a:pPr lvl="1"/>
            <a:r>
              <a:rPr lang="en-US" dirty="0"/>
              <a:t>Took close to 12 months</a:t>
            </a:r>
          </a:p>
          <a:p>
            <a:pPr lvl="2"/>
            <a:endParaRPr lang="en-US" dirty="0"/>
          </a:p>
        </p:txBody>
      </p:sp>
      <p:pic>
        <p:nvPicPr>
          <p:cNvPr id="10" name="Content Placeholder 6">
            <a:extLst>
              <a:ext uri="{FF2B5EF4-FFF2-40B4-BE49-F238E27FC236}">
                <a16:creationId xmlns:a16="http://schemas.microsoft.com/office/drawing/2014/main" id="{62426650-9F82-EB44-8ED8-BA2D3B851310}"/>
              </a:ext>
            </a:extLst>
          </p:cNvPr>
          <p:cNvPicPr>
            <a:picLocks noChangeAspect="1"/>
          </p:cNvPicPr>
          <p:nvPr/>
        </p:nvPicPr>
        <p:blipFill>
          <a:blip r:embed="rId4"/>
          <a:stretch>
            <a:fillRect/>
          </a:stretch>
        </p:blipFill>
        <p:spPr>
          <a:xfrm>
            <a:off x="5188660" y="2375135"/>
            <a:ext cx="4522602" cy="3118067"/>
          </a:xfrm>
          <a:prstGeom prst="rect">
            <a:avLst/>
          </a:prstGeom>
        </p:spPr>
      </p:pic>
      <p:pic>
        <p:nvPicPr>
          <p:cNvPr id="5" name="Audio 4">
            <a:hlinkClick r:id="" action="ppaction://media"/>
            <a:extLst>
              <a:ext uri="{FF2B5EF4-FFF2-40B4-BE49-F238E27FC236}">
                <a16:creationId xmlns:a16="http://schemas.microsoft.com/office/drawing/2014/main" id="{BCB60A0A-654B-5D4D-8426-1B3EFE09383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2652567146"/>
      </p:ext>
    </p:extLst>
  </p:cSld>
  <p:clrMapOvr>
    <a:masterClrMapping/>
  </p:clrMapOvr>
  <mc:AlternateContent xmlns:mc="http://schemas.openxmlformats.org/markup-compatibility/2006" xmlns:p14="http://schemas.microsoft.com/office/powerpoint/2010/main">
    <mc:Choice Requires="p14">
      <p:transition p14:dur="250" advTm="99618">
        <p:fade/>
      </p:transition>
    </mc:Choice>
    <mc:Fallback xmlns="">
      <p:transition advTm="9961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Rinku K. Gupta, and David M. Rogers, Better Scientific Software tutorial, in Improving Scientific Software conference, online, 2021. DOI: </a:t>
            </a:r>
            <a:r>
              <a:rPr lang="en-US" sz="1600" b="1" dirty="0">
                <a:hlinkClick r:id="rId4"/>
              </a:rPr>
              <a:t>10.6084/m9.figshare.14256257</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Additional contributors include: Mike </a:t>
            </a:r>
            <a:r>
              <a:rPr lang="en-US" sz="1400" dirty="0" err="1"/>
              <a:t>Heroux</a:t>
            </a:r>
            <a:r>
              <a:rPr lang="en-US" sz="1400" dirty="0"/>
              <a:t>, Alicia </a:t>
            </a:r>
            <a:r>
              <a:rPr lang="en-US" sz="1400" dirty="0" err="1"/>
              <a:t>Klinvex</a:t>
            </a:r>
            <a:r>
              <a:rPr lang="en-US" sz="1400" dirty="0"/>
              <a:t>, Mark Miller, Jared O’Neal, Katherine Riley, David Rogers, Deborah Stevens, James </a:t>
            </a:r>
            <a:r>
              <a:rPr lang="en-US" sz="1400" dirty="0" err="1"/>
              <a:t>Willenbring</a:t>
            </a:r>
            <a:endParaRPr lang="en-US" sz="1400" dirty="0"/>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in the Process</a:t>
            </a:r>
          </a:p>
        </p:txBody>
      </p:sp>
      <p:pic>
        <p:nvPicPr>
          <p:cNvPr id="10" name="Content Placeholder 6">
            <a:extLst>
              <a:ext uri="{FF2B5EF4-FFF2-40B4-BE49-F238E27FC236}">
                <a16:creationId xmlns:a16="http://schemas.microsoft.com/office/drawing/2014/main" id="{62426650-9F82-EB44-8ED8-BA2D3B851310}"/>
              </a:ext>
            </a:extLst>
          </p:cNvPr>
          <p:cNvPicPr>
            <a:picLocks noChangeAspect="1"/>
          </p:cNvPicPr>
          <p:nvPr/>
        </p:nvPicPr>
        <p:blipFill>
          <a:blip r:embed="rId4"/>
          <a:stretch>
            <a:fillRect/>
          </a:stretch>
        </p:blipFill>
        <p:spPr>
          <a:xfrm>
            <a:off x="1302460" y="1258433"/>
            <a:ext cx="6812840" cy="4697051"/>
          </a:xfrm>
          <a:prstGeom prst="rect">
            <a:avLst/>
          </a:prstGeom>
        </p:spPr>
      </p:pic>
      <p:pic>
        <p:nvPicPr>
          <p:cNvPr id="5" name="Audio 4">
            <a:hlinkClick r:id="" action="ppaction://media"/>
            <a:extLst>
              <a:ext uri="{FF2B5EF4-FFF2-40B4-BE49-F238E27FC236}">
                <a16:creationId xmlns:a16="http://schemas.microsoft.com/office/drawing/2014/main" id="{BCB60A0A-654B-5D4D-8426-1B3EFE09383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3625" y="5892800"/>
            <a:ext cx="812800" cy="812800"/>
          </a:xfrm>
          <a:prstGeom prst="rect">
            <a:avLst/>
          </a:prstGeom>
        </p:spPr>
      </p:pic>
      <p:sp>
        <p:nvSpPr>
          <p:cNvPr id="8" name="Rectangle 7">
            <a:extLst>
              <a:ext uri="{FF2B5EF4-FFF2-40B4-BE49-F238E27FC236}">
                <a16:creationId xmlns:a16="http://schemas.microsoft.com/office/drawing/2014/main" id="{536E88DB-86F6-D14F-86CE-50EC5CBFE3C4}"/>
              </a:ext>
            </a:extLst>
          </p:cNvPr>
          <p:cNvSpPr/>
          <p:nvPr/>
        </p:nvSpPr>
        <p:spPr>
          <a:xfrm>
            <a:off x="4000500" y="1123950"/>
            <a:ext cx="4114800" cy="4831534"/>
          </a:xfrm>
          <a:prstGeom prst="rect">
            <a:avLst/>
          </a:prstGeom>
          <a:solidFill>
            <a:schemeClr val="bg1"/>
          </a:solidFill>
          <a:ln>
            <a:noFill/>
          </a:ln>
          <a:effectLst>
            <a:outerShdw blurRad="44450" dist="27940" dir="5400000" algn="ctr">
              <a:schemeClr val="bg1">
                <a:alpha val="32000"/>
              </a:scheme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1169802314"/>
      </p:ext>
    </p:extLst>
  </p:cSld>
  <p:clrMapOvr>
    <a:masterClrMapping/>
  </p:clrMapOvr>
  <mc:AlternateContent xmlns:mc="http://schemas.openxmlformats.org/markup-compatibility/2006" xmlns:p14="http://schemas.microsoft.com/office/powerpoint/2010/main">
    <mc:Choice Requires="p14">
      <p:transition p14:dur="250" advTm="99618">
        <p:fade/>
      </p:transition>
    </mc:Choice>
    <mc:Fallback xmlns="">
      <p:transition advTm="9961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in the Process</a:t>
            </a:r>
          </a:p>
        </p:txBody>
      </p:sp>
      <p:pic>
        <p:nvPicPr>
          <p:cNvPr id="10" name="Content Placeholder 6">
            <a:extLst>
              <a:ext uri="{FF2B5EF4-FFF2-40B4-BE49-F238E27FC236}">
                <a16:creationId xmlns:a16="http://schemas.microsoft.com/office/drawing/2014/main" id="{62426650-9F82-EB44-8ED8-BA2D3B851310}"/>
              </a:ext>
            </a:extLst>
          </p:cNvPr>
          <p:cNvPicPr>
            <a:picLocks noChangeAspect="1"/>
          </p:cNvPicPr>
          <p:nvPr/>
        </p:nvPicPr>
        <p:blipFill>
          <a:blip r:embed="rId4"/>
          <a:stretch>
            <a:fillRect/>
          </a:stretch>
        </p:blipFill>
        <p:spPr>
          <a:xfrm>
            <a:off x="1302460" y="1258433"/>
            <a:ext cx="6812840" cy="4697051"/>
          </a:xfrm>
          <a:prstGeom prst="rect">
            <a:avLst/>
          </a:prstGeom>
        </p:spPr>
      </p:pic>
      <p:pic>
        <p:nvPicPr>
          <p:cNvPr id="5" name="Audio 4">
            <a:hlinkClick r:id="" action="ppaction://media"/>
            <a:extLst>
              <a:ext uri="{FF2B5EF4-FFF2-40B4-BE49-F238E27FC236}">
                <a16:creationId xmlns:a16="http://schemas.microsoft.com/office/drawing/2014/main" id="{BCB60A0A-654B-5D4D-8426-1B3EFE09383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3625" y="5892800"/>
            <a:ext cx="812800" cy="812800"/>
          </a:xfrm>
          <a:prstGeom prst="rect">
            <a:avLst/>
          </a:prstGeom>
        </p:spPr>
      </p:pic>
      <p:sp>
        <p:nvSpPr>
          <p:cNvPr id="6" name="Rectangle 5">
            <a:extLst>
              <a:ext uri="{FF2B5EF4-FFF2-40B4-BE49-F238E27FC236}">
                <a16:creationId xmlns:a16="http://schemas.microsoft.com/office/drawing/2014/main" id="{294A1392-E665-6D49-9DFC-CEBB383689E2}"/>
              </a:ext>
            </a:extLst>
          </p:cNvPr>
          <p:cNvSpPr/>
          <p:nvPr/>
        </p:nvSpPr>
        <p:spPr>
          <a:xfrm>
            <a:off x="5554663" y="1191192"/>
            <a:ext cx="4065588" cy="4831534"/>
          </a:xfrm>
          <a:prstGeom prst="rect">
            <a:avLst/>
          </a:prstGeom>
          <a:solidFill>
            <a:schemeClr val="bg1"/>
          </a:solidFill>
          <a:ln>
            <a:noFill/>
          </a:ln>
          <a:effectLst>
            <a:outerShdw blurRad="44450" dist="27940" dir="5400000" algn="ctr">
              <a:schemeClr val="bg1">
                <a:alpha val="32000"/>
              </a:scheme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440890531"/>
      </p:ext>
    </p:extLst>
  </p:cSld>
  <p:clrMapOvr>
    <a:masterClrMapping/>
  </p:clrMapOvr>
  <mc:AlternateContent xmlns:mc="http://schemas.openxmlformats.org/markup-compatibility/2006" xmlns:p14="http://schemas.microsoft.com/office/powerpoint/2010/main">
    <mc:Choice Requires="p14">
      <p:transition p14:dur="250" advTm="99618">
        <p:fade/>
      </p:transition>
    </mc:Choice>
    <mc:Fallback xmlns="">
      <p:transition advTm="9961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in the Process</a:t>
            </a:r>
          </a:p>
        </p:txBody>
      </p:sp>
      <p:pic>
        <p:nvPicPr>
          <p:cNvPr id="10" name="Content Placeholder 6">
            <a:extLst>
              <a:ext uri="{FF2B5EF4-FFF2-40B4-BE49-F238E27FC236}">
                <a16:creationId xmlns:a16="http://schemas.microsoft.com/office/drawing/2014/main" id="{62426650-9F82-EB44-8ED8-BA2D3B851310}"/>
              </a:ext>
            </a:extLst>
          </p:cNvPr>
          <p:cNvPicPr>
            <a:picLocks noChangeAspect="1"/>
          </p:cNvPicPr>
          <p:nvPr/>
        </p:nvPicPr>
        <p:blipFill>
          <a:blip r:embed="rId4"/>
          <a:stretch>
            <a:fillRect/>
          </a:stretch>
        </p:blipFill>
        <p:spPr>
          <a:xfrm>
            <a:off x="1302460" y="1258433"/>
            <a:ext cx="6812840" cy="4697051"/>
          </a:xfrm>
          <a:prstGeom prst="rect">
            <a:avLst/>
          </a:prstGeom>
        </p:spPr>
      </p:pic>
      <p:pic>
        <p:nvPicPr>
          <p:cNvPr id="5" name="Audio 4">
            <a:hlinkClick r:id="" action="ppaction://media"/>
            <a:extLst>
              <a:ext uri="{FF2B5EF4-FFF2-40B4-BE49-F238E27FC236}">
                <a16:creationId xmlns:a16="http://schemas.microsoft.com/office/drawing/2014/main" id="{BCB60A0A-654B-5D4D-8426-1B3EFE09383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3625" y="5892800"/>
            <a:ext cx="812800" cy="812800"/>
          </a:xfrm>
          <a:prstGeom prst="rect">
            <a:avLst/>
          </a:prstGeom>
        </p:spPr>
      </p:pic>
      <p:sp>
        <p:nvSpPr>
          <p:cNvPr id="6" name="Rectangle 5">
            <a:extLst>
              <a:ext uri="{FF2B5EF4-FFF2-40B4-BE49-F238E27FC236}">
                <a16:creationId xmlns:a16="http://schemas.microsoft.com/office/drawing/2014/main" id="{8E90E2CD-7C5B-8947-8F33-968401F90289}"/>
              </a:ext>
            </a:extLst>
          </p:cNvPr>
          <p:cNvSpPr/>
          <p:nvPr/>
        </p:nvSpPr>
        <p:spPr>
          <a:xfrm>
            <a:off x="6994600" y="1061266"/>
            <a:ext cx="1787450" cy="4894218"/>
          </a:xfrm>
          <a:prstGeom prst="rect">
            <a:avLst/>
          </a:prstGeom>
          <a:solidFill>
            <a:schemeClr val="bg1"/>
          </a:solidFill>
          <a:ln>
            <a:noFill/>
          </a:ln>
          <a:effectLst>
            <a:outerShdw blurRad="44450" dist="27940" dir="5400000" algn="ctr">
              <a:schemeClr val="bg1">
                <a:alpha val="32000"/>
              </a:scheme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655426979"/>
      </p:ext>
    </p:extLst>
  </p:cSld>
  <p:clrMapOvr>
    <a:masterClrMapping/>
  </p:clrMapOvr>
  <mc:AlternateContent xmlns:mc="http://schemas.openxmlformats.org/markup-compatibility/2006" xmlns:p14="http://schemas.microsoft.com/office/powerpoint/2010/main">
    <mc:Choice Requires="p14">
      <p:transition p14:dur="250" advTm="99618">
        <p:fade/>
      </p:transition>
    </mc:Choice>
    <mc:Fallback xmlns="">
      <p:transition advTm="9961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in the Process</a:t>
            </a:r>
          </a:p>
        </p:txBody>
      </p:sp>
      <p:pic>
        <p:nvPicPr>
          <p:cNvPr id="10" name="Content Placeholder 6">
            <a:extLst>
              <a:ext uri="{FF2B5EF4-FFF2-40B4-BE49-F238E27FC236}">
                <a16:creationId xmlns:a16="http://schemas.microsoft.com/office/drawing/2014/main" id="{62426650-9F82-EB44-8ED8-BA2D3B851310}"/>
              </a:ext>
            </a:extLst>
          </p:cNvPr>
          <p:cNvPicPr>
            <a:picLocks noChangeAspect="1"/>
          </p:cNvPicPr>
          <p:nvPr/>
        </p:nvPicPr>
        <p:blipFill>
          <a:blip r:embed="rId4"/>
          <a:stretch>
            <a:fillRect/>
          </a:stretch>
        </p:blipFill>
        <p:spPr>
          <a:xfrm>
            <a:off x="1302460" y="1258433"/>
            <a:ext cx="6812840" cy="4697051"/>
          </a:xfrm>
          <a:prstGeom prst="rect">
            <a:avLst/>
          </a:prstGeom>
        </p:spPr>
      </p:pic>
      <p:pic>
        <p:nvPicPr>
          <p:cNvPr id="5" name="Audio 4">
            <a:hlinkClick r:id="" action="ppaction://media"/>
            <a:extLst>
              <a:ext uri="{FF2B5EF4-FFF2-40B4-BE49-F238E27FC236}">
                <a16:creationId xmlns:a16="http://schemas.microsoft.com/office/drawing/2014/main" id="{BCB60A0A-654B-5D4D-8426-1B3EFE09383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614372201"/>
      </p:ext>
    </p:extLst>
  </p:cSld>
  <p:clrMapOvr>
    <a:masterClrMapping/>
  </p:clrMapOvr>
  <mc:AlternateContent xmlns:mc="http://schemas.openxmlformats.org/markup-compatibility/2006" xmlns:p14="http://schemas.microsoft.com/office/powerpoint/2010/main">
    <mc:Choice Requires="p14">
      <p:transition p14:dur="250" advTm="99618">
        <p:fade/>
      </p:transition>
    </mc:Choice>
    <mc:Fallback xmlns="">
      <p:transition advTm="9961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solidFill>
            <a:schemeClr val="tx2">
              <a:lumMod val="75000"/>
              <a:alpha val="90000"/>
            </a:schemeClr>
          </a:solidFill>
        </p:spPr>
        <p:txBody>
          <a:bodyPr/>
          <a:lstStyle/>
          <a:p>
            <a:endParaRPr lang="en-US" dirty="0"/>
          </a:p>
          <a:p>
            <a:r>
              <a:rPr lang="en-US" dirty="0"/>
              <a:t>To have good outcome from refactoring</a:t>
            </a:r>
          </a:p>
          <a:p>
            <a:pPr marL="514350" indent="-514350">
              <a:buClr>
                <a:schemeClr val="bg1"/>
              </a:buClr>
              <a:buFont typeface="+mj-lt"/>
              <a:buAutoNum type="arabicPeriod"/>
            </a:pPr>
            <a:r>
              <a:rPr lang="en-US" dirty="0"/>
              <a:t>Know why</a:t>
            </a:r>
          </a:p>
          <a:p>
            <a:pPr marL="514350" indent="-514350">
              <a:buClr>
                <a:schemeClr val="bg1"/>
              </a:buClr>
              <a:buFont typeface="+mj-lt"/>
              <a:buAutoNum type="arabicPeriod"/>
            </a:pPr>
            <a:r>
              <a:rPr lang="en-US" dirty="0"/>
              <a:t>Know how much</a:t>
            </a:r>
          </a:p>
          <a:p>
            <a:pPr marL="514350" indent="-514350">
              <a:buClr>
                <a:schemeClr val="bg1"/>
              </a:buClr>
              <a:buFont typeface="+mj-lt"/>
              <a:buAutoNum type="arabicPeriod"/>
            </a:pPr>
            <a:r>
              <a:rPr lang="en-US" dirty="0"/>
              <a:t>Know the cost</a:t>
            </a:r>
          </a:p>
          <a:p>
            <a:pPr marL="514350" indent="-514350">
              <a:buClr>
                <a:schemeClr val="bg1"/>
              </a:buClr>
              <a:buFont typeface="+mj-lt"/>
              <a:buAutoNum type="arabicPeriod"/>
            </a:pPr>
            <a:r>
              <a:rPr lang="en-US" dirty="0"/>
              <a:t>Plan</a:t>
            </a:r>
          </a:p>
          <a:p>
            <a:pPr marL="514350" indent="-514350">
              <a:buClr>
                <a:schemeClr val="bg1"/>
              </a:buClr>
              <a:buFont typeface="+mj-lt"/>
              <a:buAutoNum type="arabicPeriod"/>
            </a:pPr>
            <a:r>
              <a:rPr lang="en-US" dirty="0"/>
              <a:t>Have strong testing and verification</a:t>
            </a:r>
          </a:p>
          <a:p>
            <a:pPr marL="514350" indent="-514350">
              <a:buClr>
                <a:schemeClr val="bg1"/>
              </a:buClr>
              <a:buFont typeface="+mj-lt"/>
              <a:buAutoNum type="arabicPeriod"/>
            </a:pPr>
            <a:r>
              <a:rPr lang="en-US" dirty="0"/>
              <a:t>Get buy-in from stakeholders</a:t>
            </a:r>
          </a:p>
        </p:txBody>
      </p:sp>
      <p:pic>
        <p:nvPicPr>
          <p:cNvPr id="3" name="Audio 2">
            <a:hlinkClick r:id="" action="ppaction://media"/>
            <a:extLst>
              <a:ext uri="{FF2B5EF4-FFF2-40B4-BE49-F238E27FC236}">
                <a16:creationId xmlns:a16="http://schemas.microsoft.com/office/drawing/2014/main" id="{7F690966-4E14-1C40-9928-374D81F7CD5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4007319421"/>
      </p:ext>
    </p:extLst>
  </p:cSld>
  <p:clrMapOvr>
    <a:masterClrMapping/>
  </p:clrMapOvr>
  <mc:AlternateContent xmlns:mc="http://schemas.openxmlformats.org/markup-compatibility/2006" xmlns:p14="http://schemas.microsoft.com/office/powerpoint/2010/main">
    <mc:Choice Requires="p14">
      <p:transition p14:dur="250" advTm="93075">
        <p:fade/>
      </p:transition>
    </mc:Choice>
    <mc:Fallback xmlns="">
      <p:transition advTm="9307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2AD8-340F-4E8B-B0C4-7ABAA20B6F6A}"/>
              </a:ext>
            </a:extLst>
          </p:cNvPr>
          <p:cNvSpPr>
            <a:spLocks noGrp="1"/>
          </p:cNvSpPr>
          <p:nvPr>
            <p:ph type="title"/>
          </p:nvPr>
        </p:nvSpPr>
        <p:spPr/>
        <p:txBody>
          <a:bodyPr/>
          <a:lstStyle/>
          <a:p>
            <a:r>
              <a:rPr lang="en-US" dirty="0"/>
              <a:t>Agenda</a:t>
            </a:r>
          </a:p>
        </p:txBody>
      </p:sp>
      <p:graphicFrame>
        <p:nvGraphicFramePr>
          <p:cNvPr id="4" name="Content Placeholder 3">
            <a:extLst>
              <a:ext uri="{FF2B5EF4-FFF2-40B4-BE49-F238E27FC236}">
                <a16:creationId xmlns:a16="http://schemas.microsoft.com/office/drawing/2014/main" id="{A0943BB2-2F98-4DD2-873B-1E619A0C771D}"/>
              </a:ext>
            </a:extLst>
          </p:cNvPr>
          <p:cNvGraphicFramePr>
            <a:graphicFrameLocks noGrp="1"/>
          </p:cNvGraphicFramePr>
          <p:nvPr>
            <p:ph idx="1"/>
          </p:nvPr>
        </p:nvGraphicFramePr>
        <p:xfrm>
          <a:off x="1055369" y="916940"/>
          <a:ext cx="10078086" cy="5024120"/>
        </p:xfrm>
        <a:graphic>
          <a:graphicData uri="http://schemas.openxmlformats.org/drawingml/2006/table">
            <a:tbl>
              <a:tblPr firstRow="1" bandRow="1">
                <a:tableStyleId>{5C22544A-7EE6-4342-B048-85BDC9FD1C3A}</a:tableStyleId>
              </a:tblPr>
              <a:tblGrid>
                <a:gridCol w="1826183">
                  <a:extLst>
                    <a:ext uri="{9D8B030D-6E8A-4147-A177-3AD203B41FA5}">
                      <a16:colId xmlns:a16="http://schemas.microsoft.com/office/drawing/2014/main" val="3446576009"/>
                    </a:ext>
                  </a:extLst>
                </a:gridCol>
                <a:gridCol w="1003610">
                  <a:extLst>
                    <a:ext uri="{9D8B030D-6E8A-4147-A177-3AD203B41FA5}">
                      <a16:colId xmlns:a16="http://schemas.microsoft.com/office/drawing/2014/main" val="339314737"/>
                    </a:ext>
                  </a:extLst>
                </a:gridCol>
                <a:gridCol w="4293220">
                  <a:extLst>
                    <a:ext uri="{9D8B030D-6E8A-4147-A177-3AD203B41FA5}">
                      <a16:colId xmlns:a16="http://schemas.microsoft.com/office/drawing/2014/main" val="1263998808"/>
                    </a:ext>
                  </a:extLst>
                </a:gridCol>
                <a:gridCol w="2955073">
                  <a:extLst>
                    <a:ext uri="{9D8B030D-6E8A-4147-A177-3AD203B41FA5}">
                      <a16:colId xmlns:a16="http://schemas.microsoft.com/office/drawing/2014/main" val="4097899022"/>
                    </a:ext>
                  </a:extLst>
                </a:gridCol>
              </a:tblGrid>
              <a:tr h="370840">
                <a:tc>
                  <a:txBody>
                    <a:bodyPr/>
                    <a:lstStyle/>
                    <a:p>
                      <a:pPr algn="l">
                        <a:lnSpc>
                          <a:spcPct val="100000"/>
                        </a:lnSpc>
                      </a:pPr>
                      <a:r>
                        <a:rPr lang="en-US" sz="1800" dirty="0">
                          <a:latin typeface="+mn-lt"/>
                        </a:rPr>
                        <a:t>Time (MDT)</a:t>
                      </a:r>
                    </a:p>
                  </a:txBody>
                  <a:tcPr/>
                </a:tc>
                <a:tc>
                  <a:txBody>
                    <a:bodyPr/>
                    <a:lstStyle/>
                    <a:p>
                      <a:pPr>
                        <a:lnSpc>
                          <a:spcPct val="100000"/>
                        </a:lnSpc>
                      </a:pPr>
                      <a:r>
                        <a:rPr lang="en-US" sz="1800" dirty="0">
                          <a:latin typeface="+mn-lt"/>
                        </a:rPr>
                        <a:t>Module</a:t>
                      </a:r>
                    </a:p>
                  </a:txBody>
                  <a:tcPr/>
                </a:tc>
                <a:tc>
                  <a:txBody>
                    <a:bodyPr/>
                    <a:lstStyle/>
                    <a:p>
                      <a:pPr>
                        <a:lnSpc>
                          <a:spcPct val="100000"/>
                        </a:lnSpc>
                      </a:pPr>
                      <a:r>
                        <a:rPr lang="en-US" sz="1800" dirty="0">
                          <a:latin typeface="+mn-lt"/>
                        </a:rPr>
                        <a:t>Topic</a:t>
                      </a:r>
                    </a:p>
                  </a:txBody>
                  <a:tcPr/>
                </a:tc>
                <a:tc>
                  <a:txBody>
                    <a:bodyPr/>
                    <a:lstStyle/>
                    <a:p>
                      <a:pPr>
                        <a:lnSpc>
                          <a:spcPct val="100000"/>
                        </a:lnSpc>
                      </a:pPr>
                      <a:r>
                        <a:rPr lang="en-US" sz="1800" dirty="0">
                          <a:latin typeface="+mn-lt"/>
                        </a:rPr>
                        <a:t>Speaker</a:t>
                      </a:r>
                    </a:p>
                  </a:txBody>
                  <a:tcPr/>
                </a:tc>
                <a:extLst>
                  <a:ext uri="{0D108BD9-81ED-4DB2-BD59-A6C34878D82A}">
                    <a16:rowId xmlns:a16="http://schemas.microsoft.com/office/drawing/2014/main" val="3602420430"/>
                  </a:ext>
                </a:extLst>
              </a:tr>
              <a:tr h="370840">
                <a:tc>
                  <a:txBody>
                    <a:bodyPr/>
                    <a:lstStyle/>
                    <a:p>
                      <a:pPr rtl="0" fontAlgn="t">
                        <a:spcBef>
                          <a:spcPts val="0"/>
                        </a:spcBef>
                        <a:spcAft>
                          <a:spcPts val="0"/>
                        </a:spcAft>
                      </a:pPr>
                      <a:r>
                        <a:rPr lang="en-US" sz="1800" b="0" i="0" u="none" strike="noStrike" dirty="0">
                          <a:solidFill>
                            <a:srgbClr val="000000"/>
                          </a:solidFill>
                          <a:effectLst/>
                          <a:latin typeface="+mn-lt"/>
                        </a:rPr>
                        <a:t>1:00pm-1:05pm</a:t>
                      </a:r>
                      <a:endParaRPr lang="en-US" sz="1800" dirty="0">
                        <a:effectLst/>
                        <a:latin typeface="+mn-lt"/>
                      </a:endParaRPr>
                    </a:p>
                  </a:txBody>
                  <a:tcPr marL="63500" marR="63500" marT="63500" marB="63500"/>
                </a:tc>
                <a:tc>
                  <a:txBody>
                    <a:bodyPr/>
                    <a:lstStyle/>
                    <a:p>
                      <a:pPr>
                        <a:lnSpc>
                          <a:spcPct val="100000"/>
                        </a:lnSpc>
                      </a:pPr>
                      <a:r>
                        <a:rPr lang="en-US" sz="1800" dirty="0">
                          <a:latin typeface="+mn-lt"/>
                        </a:rPr>
                        <a:t>00</a:t>
                      </a:r>
                    </a:p>
                  </a:txBody>
                  <a:tcPr/>
                </a:tc>
                <a:tc>
                  <a:txBody>
                    <a:bodyPr/>
                    <a:lstStyle/>
                    <a:p>
                      <a:pPr>
                        <a:lnSpc>
                          <a:spcPct val="100000"/>
                        </a:lnSpc>
                      </a:pPr>
                      <a:r>
                        <a:rPr lang="en-US" sz="1800" b="0" i="0" u="none" strike="noStrike" kern="1200" dirty="0">
                          <a:solidFill>
                            <a:schemeClr val="dk1"/>
                          </a:solidFill>
                          <a:effectLst/>
                          <a:latin typeface="+mn-lt"/>
                          <a:ea typeface="+mn-ea"/>
                          <a:cs typeface="+mn-cs"/>
                        </a:rPr>
                        <a:t>Introduction</a:t>
                      </a:r>
                      <a:endParaRPr lang="en-US" sz="1800" dirty="0">
                        <a:latin typeface="+mn-lt"/>
                      </a:endParaRPr>
                    </a:p>
                  </a:txBody>
                  <a:tcPr/>
                </a:tc>
                <a:tc>
                  <a:txBody>
                    <a:bodyPr/>
                    <a:lstStyle/>
                    <a:p>
                      <a:pPr>
                        <a:lnSpc>
                          <a:spcPct val="100000"/>
                        </a:lnSpc>
                      </a:pPr>
                      <a:r>
                        <a:rPr lang="en-US" sz="1800" dirty="0">
                          <a:latin typeface="+mn-lt"/>
                        </a:rPr>
                        <a:t>David E. Bernholdt, ORNL</a:t>
                      </a:r>
                    </a:p>
                  </a:txBody>
                  <a:tcPr/>
                </a:tc>
                <a:extLst>
                  <a:ext uri="{0D108BD9-81ED-4DB2-BD59-A6C34878D82A}">
                    <a16:rowId xmlns:a16="http://schemas.microsoft.com/office/drawing/2014/main" val="4236476034"/>
                  </a:ext>
                </a:extLst>
              </a:tr>
              <a:tr h="370840">
                <a:tc>
                  <a:txBody>
                    <a:bodyPr/>
                    <a:lstStyle/>
                    <a:p>
                      <a:pPr rtl="0" fontAlgn="t">
                        <a:spcBef>
                          <a:spcPts val="0"/>
                        </a:spcBef>
                        <a:spcAft>
                          <a:spcPts val="0"/>
                        </a:spcAft>
                      </a:pPr>
                      <a:r>
                        <a:rPr lang="en-US" sz="1800" b="0" i="0" u="none" strike="noStrike" dirty="0">
                          <a:solidFill>
                            <a:srgbClr val="000000"/>
                          </a:solidFill>
                          <a:effectLst/>
                          <a:latin typeface="+mn-lt"/>
                        </a:rPr>
                        <a:t>1:05pm-1:15pm</a:t>
                      </a:r>
                      <a:endParaRPr lang="en-US" sz="1800" dirty="0">
                        <a:effectLst/>
                        <a:latin typeface="+mn-lt"/>
                      </a:endParaRPr>
                    </a:p>
                  </a:txBody>
                  <a:tcPr marL="63500" marR="63500" marT="63500" marB="635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n-lt"/>
                        </a:rPr>
                        <a:t>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dk1"/>
                          </a:solidFill>
                          <a:effectLst/>
                          <a:latin typeface="+mn-lt"/>
                          <a:ea typeface="+mn-ea"/>
                          <a:cs typeface="+mn-cs"/>
                        </a:rPr>
                        <a:t>Motivation and Overview of Best Practices in HPC Software Development</a:t>
                      </a:r>
                      <a:endParaRPr lang="en-US" sz="18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n-lt"/>
                        </a:rPr>
                        <a:t>David E. Bernholdt, ORNL</a:t>
                      </a:r>
                    </a:p>
                  </a:txBody>
                  <a:tcPr/>
                </a:tc>
                <a:extLst>
                  <a:ext uri="{0D108BD9-81ED-4DB2-BD59-A6C34878D82A}">
                    <a16:rowId xmlns:a16="http://schemas.microsoft.com/office/drawing/2014/main" val="18592124"/>
                  </a:ext>
                </a:extLst>
              </a:tr>
              <a:tr h="370840">
                <a:tc>
                  <a:txBody>
                    <a:bodyPr/>
                    <a:lstStyle/>
                    <a:p>
                      <a:pPr rtl="0" fontAlgn="t">
                        <a:spcBef>
                          <a:spcPts val="0"/>
                        </a:spcBef>
                        <a:spcAft>
                          <a:spcPts val="0"/>
                        </a:spcAft>
                      </a:pPr>
                      <a:r>
                        <a:rPr lang="en-US" sz="1800" b="0" i="0" u="none" strike="noStrike" dirty="0">
                          <a:solidFill>
                            <a:srgbClr val="000000"/>
                          </a:solidFill>
                          <a:effectLst/>
                          <a:latin typeface="+mn-lt"/>
                        </a:rPr>
                        <a:t>1:15pm-1:45pm</a:t>
                      </a:r>
                      <a:endParaRPr lang="en-US" sz="1800" dirty="0">
                        <a:effectLst/>
                        <a:latin typeface="+mn-lt"/>
                      </a:endParaRPr>
                    </a:p>
                  </a:txBody>
                  <a:tcPr marL="63500" marR="63500" marT="63500" marB="63500"/>
                </a:tc>
                <a:tc>
                  <a:txBody>
                    <a:bodyPr/>
                    <a:lstStyle/>
                    <a:p>
                      <a:pPr>
                        <a:lnSpc>
                          <a:spcPct val="100000"/>
                        </a:lnSpc>
                      </a:pPr>
                      <a:r>
                        <a:rPr lang="en-US" sz="1800" dirty="0">
                          <a:latin typeface="+mn-lt"/>
                        </a:rPr>
                        <a:t>02</a:t>
                      </a:r>
                    </a:p>
                  </a:txBody>
                  <a:tcPr/>
                </a:tc>
                <a:tc>
                  <a:txBody>
                    <a:bodyPr/>
                    <a:lstStyle/>
                    <a:p>
                      <a:pPr>
                        <a:lnSpc>
                          <a:spcPct val="100000"/>
                        </a:lnSpc>
                      </a:pPr>
                      <a:r>
                        <a:rPr lang="en-US" sz="1800" dirty="0">
                          <a:latin typeface="+mn-lt"/>
                        </a:rPr>
                        <a:t>Agile Methodologies</a:t>
                      </a:r>
                    </a:p>
                  </a:txBody>
                  <a:tcPr/>
                </a:tc>
                <a:tc>
                  <a:txBody>
                    <a:bodyPr/>
                    <a:lstStyle/>
                    <a:p>
                      <a:pPr>
                        <a:lnSpc>
                          <a:spcPct val="100000"/>
                        </a:lnSpc>
                      </a:pPr>
                      <a:r>
                        <a:rPr lang="en-US" sz="1800" dirty="0">
                          <a:latin typeface="+mn-lt"/>
                        </a:rPr>
                        <a:t>Rinku K. Gupta, ANL</a:t>
                      </a:r>
                    </a:p>
                  </a:txBody>
                  <a:tcPr/>
                </a:tc>
                <a:extLst>
                  <a:ext uri="{0D108BD9-81ED-4DB2-BD59-A6C34878D82A}">
                    <a16:rowId xmlns:a16="http://schemas.microsoft.com/office/drawing/2014/main" val="3991164013"/>
                  </a:ext>
                </a:extLst>
              </a:tr>
              <a:tr h="370840">
                <a:tc>
                  <a:txBody>
                    <a:bodyPr/>
                    <a:lstStyle/>
                    <a:p>
                      <a:pPr rtl="0" fontAlgn="t">
                        <a:spcBef>
                          <a:spcPts val="0"/>
                        </a:spcBef>
                        <a:spcAft>
                          <a:spcPts val="0"/>
                        </a:spcAft>
                      </a:pPr>
                      <a:r>
                        <a:rPr lang="en-US" sz="1800" dirty="0">
                          <a:effectLst/>
                          <a:latin typeface="+mn-lt"/>
                        </a:rPr>
                        <a:t>1:45pm-2:00pm</a:t>
                      </a:r>
                    </a:p>
                  </a:txBody>
                  <a:tcPr marL="63500" marR="63500" marT="63500" marB="63500"/>
                </a:tc>
                <a:tc>
                  <a:txBody>
                    <a:bodyPr/>
                    <a:lstStyle/>
                    <a:p>
                      <a:pPr>
                        <a:lnSpc>
                          <a:spcPct val="100000"/>
                        </a:lnSpc>
                      </a:pPr>
                      <a:r>
                        <a:rPr lang="en-US" sz="1800" i="0" dirty="0">
                          <a:solidFill>
                            <a:schemeClr val="tx1"/>
                          </a:solidFill>
                          <a:latin typeface="+mn-lt"/>
                        </a:rPr>
                        <a:t>03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dk1"/>
                          </a:solidFill>
                          <a:effectLst/>
                          <a:latin typeface="+mn-lt"/>
                          <a:ea typeface="+mn-ea"/>
                          <a:cs typeface="+mn-cs"/>
                        </a:rPr>
                        <a:t>Git Workflows</a:t>
                      </a:r>
                      <a:endParaRPr lang="en-US" sz="1800" dirty="0">
                        <a:latin typeface="+mn-lt"/>
                      </a:endParaRPr>
                    </a:p>
                  </a:txBody>
                  <a:tcPr/>
                </a:tc>
                <a:tc>
                  <a:txBody>
                    <a:bodyPr/>
                    <a:lstStyle/>
                    <a:p>
                      <a:pPr>
                        <a:lnSpc>
                          <a:spcPct val="100000"/>
                        </a:lnSpc>
                      </a:pPr>
                      <a:r>
                        <a:rPr lang="en-US" sz="1800" dirty="0">
                          <a:latin typeface="+mn-lt"/>
                        </a:rPr>
                        <a:t>Rinku K. Gupta, ANL</a:t>
                      </a:r>
                    </a:p>
                  </a:txBody>
                  <a:tcPr/>
                </a:tc>
                <a:extLst>
                  <a:ext uri="{0D108BD9-81ED-4DB2-BD59-A6C34878D82A}">
                    <a16:rowId xmlns:a16="http://schemas.microsoft.com/office/drawing/2014/main" val="1350023114"/>
                  </a:ext>
                </a:extLst>
              </a:tr>
              <a:tr h="370840">
                <a:tc>
                  <a:txBody>
                    <a:bodyPr/>
                    <a:lstStyle/>
                    <a:p>
                      <a:pPr rtl="0" fontAlgn="t">
                        <a:spcBef>
                          <a:spcPts val="0"/>
                        </a:spcBef>
                        <a:spcAft>
                          <a:spcPts val="0"/>
                        </a:spcAft>
                      </a:pPr>
                      <a:r>
                        <a:rPr lang="en-US" sz="1800" b="0" i="0" u="none" strike="noStrike" dirty="0">
                          <a:solidFill>
                            <a:schemeClr val="tx1"/>
                          </a:solidFill>
                          <a:effectLst/>
                          <a:latin typeface="+mn-lt"/>
                        </a:rPr>
                        <a:t>2:00pm-2:20pm</a:t>
                      </a:r>
                      <a:endParaRPr lang="en-US" sz="1800" i="0" dirty="0">
                        <a:solidFill>
                          <a:schemeClr val="tx1"/>
                        </a:solidFill>
                        <a:effectLst/>
                        <a:latin typeface="+mn-lt"/>
                      </a:endParaRPr>
                    </a:p>
                  </a:txBody>
                  <a:tcPr marL="63500" marR="63500" marT="63500" marB="63500"/>
                </a:tc>
                <a:tc>
                  <a:txBody>
                    <a:bodyPr/>
                    <a:lstStyle/>
                    <a:p>
                      <a:pPr>
                        <a:lnSpc>
                          <a:spcPct val="100000"/>
                        </a:lnSpc>
                      </a:pPr>
                      <a:r>
                        <a:rPr lang="en-US" sz="1800" i="0" dirty="0">
                          <a:solidFill>
                            <a:schemeClr val="tx1"/>
                          </a:solidFill>
                          <a:latin typeface="+mn-lt"/>
                        </a:rPr>
                        <a:t>04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dirty="0">
                          <a:solidFill>
                            <a:schemeClr val="tx1"/>
                          </a:solidFill>
                          <a:latin typeface="+mn-lt"/>
                        </a:rPr>
                        <a:t>Software Testing 1</a:t>
                      </a:r>
                    </a:p>
                  </a:txBody>
                  <a:tcPr/>
                </a:tc>
                <a:tc>
                  <a:txBody>
                    <a:bodyPr/>
                    <a:lstStyle/>
                    <a:p>
                      <a:pPr>
                        <a:lnSpc>
                          <a:spcPct val="100000"/>
                        </a:lnSpc>
                      </a:pPr>
                      <a:r>
                        <a:rPr lang="en-US" sz="1800" i="0" dirty="0">
                          <a:solidFill>
                            <a:schemeClr val="tx1"/>
                          </a:solidFill>
                          <a:latin typeface="+mn-lt"/>
                        </a:rPr>
                        <a:t>David M. Rogers, ORNL</a:t>
                      </a:r>
                    </a:p>
                  </a:txBody>
                  <a:tcPr/>
                </a:tc>
                <a:extLst>
                  <a:ext uri="{0D108BD9-81ED-4DB2-BD59-A6C34878D82A}">
                    <a16:rowId xmlns:a16="http://schemas.microsoft.com/office/drawing/2014/main" val="1922613886"/>
                  </a:ext>
                </a:extLst>
              </a:tr>
              <a:tr h="370840">
                <a:tc>
                  <a:txBody>
                    <a:bodyPr/>
                    <a:lstStyle/>
                    <a:p>
                      <a:pPr rtl="0" fontAlgn="t">
                        <a:spcBef>
                          <a:spcPts val="0"/>
                        </a:spcBef>
                        <a:spcAft>
                          <a:spcPts val="0"/>
                        </a:spcAft>
                      </a:pPr>
                      <a:r>
                        <a:rPr lang="en-US" sz="1800" b="0" i="1" u="none" strike="noStrike" dirty="0">
                          <a:solidFill>
                            <a:schemeClr val="tx2"/>
                          </a:solidFill>
                          <a:effectLst/>
                          <a:latin typeface="+mn-lt"/>
                        </a:rPr>
                        <a:t>2:20pm-2:40pm</a:t>
                      </a:r>
                      <a:endParaRPr lang="en-US" sz="1800" i="1" dirty="0">
                        <a:solidFill>
                          <a:schemeClr val="tx2"/>
                        </a:solidFill>
                        <a:effectLst/>
                        <a:latin typeface="+mn-lt"/>
                      </a:endParaRPr>
                    </a:p>
                  </a:txBody>
                  <a:tcPr marL="63500" marR="63500" marT="63500" marB="63500"/>
                </a:tc>
                <a:tc>
                  <a:txBody>
                    <a:bodyPr/>
                    <a:lstStyle/>
                    <a:p>
                      <a:pPr>
                        <a:lnSpc>
                          <a:spcPct val="100000"/>
                        </a:lnSpc>
                      </a:pPr>
                      <a:endParaRPr lang="en-US" sz="1800" i="1" dirty="0">
                        <a:solidFill>
                          <a:schemeClr val="tx2"/>
                        </a:solidFill>
                        <a:latin typeface="+mn-lt"/>
                      </a:endParaRPr>
                    </a:p>
                  </a:txBody>
                  <a:tcPr/>
                </a:tc>
                <a:tc>
                  <a:txBody>
                    <a:bodyPr/>
                    <a:lstStyle/>
                    <a:p>
                      <a:pPr>
                        <a:lnSpc>
                          <a:spcPct val="100000"/>
                        </a:lnSpc>
                      </a:pPr>
                      <a:r>
                        <a:rPr lang="en-US" sz="1800" i="1" dirty="0">
                          <a:solidFill>
                            <a:schemeClr val="tx2"/>
                          </a:solidFill>
                          <a:latin typeface="+mn-lt"/>
                        </a:rPr>
                        <a:t>Break (optional Q&amp;A)</a:t>
                      </a:r>
                    </a:p>
                  </a:txBody>
                  <a:tcPr/>
                </a:tc>
                <a:tc>
                  <a:txBody>
                    <a:bodyPr/>
                    <a:lstStyle/>
                    <a:p>
                      <a:pPr>
                        <a:lnSpc>
                          <a:spcPct val="100000"/>
                        </a:lnSpc>
                      </a:pPr>
                      <a:r>
                        <a:rPr lang="en-US" sz="1800" i="1" dirty="0">
                          <a:solidFill>
                            <a:schemeClr val="tx2"/>
                          </a:solidFill>
                          <a:latin typeface="+mn-lt"/>
                        </a:rPr>
                        <a:t>All</a:t>
                      </a:r>
                    </a:p>
                  </a:txBody>
                  <a:tcPr/>
                </a:tc>
                <a:extLst>
                  <a:ext uri="{0D108BD9-81ED-4DB2-BD59-A6C34878D82A}">
                    <a16:rowId xmlns:a16="http://schemas.microsoft.com/office/drawing/2014/main" val="4193880066"/>
                  </a:ext>
                </a:extLst>
              </a:tr>
              <a:tr h="370840">
                <a:tc>
                  <a:txBody>
                    <a:bodyPr/>
                    <a:lstStyle/>
                    <a:p>
                      <a:pPr rtl="0" fontAlgn="t">
                        <a:spcBef>
                          <a:spcPts val="0"/>
                        </a:spcBef>
                        <a:spcAft>
                          <a:spcPts val="0"/>
                        </a:spcAft>
                      </a:pPr>
                      <a:r>
                        <a:rPr lang="en-US" sz="1800" b="0" i="0" u="none" strike="noStrike" dirty="0">
                          <a:solidFill>
                            <a:srgbClr val="000000"/>
                          </a:solidFill>
                          <a:effectLst/>
                          <a:latin typeface="+mn-lt"/>
                        </a:rPr>
                        <a:t>2:40pm-3:00pm</a:t>
                      </a:r>
                      <a:endParaRPr lang="en-US" sz="1800" dirty="0">
                        <a:effectLst/>
                        <a:latin typeface="+mn-lt"/>
                      </a:endParaRPr>
                    </a:p>
                  </a:txBody>
                  <a:tcPr marL="63500" marR="63500" marT="63500" marB="63500"/>
                </a:tc>
                <a:tc>
                  <a:txBody>
                    <a:bodyPr/>
                    <a:lstStyle/>
                    <a:p>
                      <a:pPr>
                        <a:lnSpc>
                          <a:spcPct val="100000"/>
                        </a:lnSpc>
                      </a:pPr>
                      <a:r>
                        <a:rPr lang="en-US" sz="1800" i="0" dirty="0">
                          <a:latin typeface="+mn-lt"/>
                        </a:rPr>
                        <a:t>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tx1"/>
                          </a:solidFill>
                          <a:effectLst/>
                          <a:latin typeface="+mn-lt"/>
                          <a:ea typeface="+mn-ea"/>
                          <a:cs typeface="+mn-cs"/>
                        </a:rPr>
                        <a:t>Software Design</a:t>
                      </a:r>
                    </a:p>
                  </a:txBody>
                  <a:tcPr/>
                </a:tc>
                <a:tc>
                  <a:txBody>
                    <a:bodyPr/>
                    <a:lstStyle/>
                    <a:p>
                      <a:pPr>
                        <a:lnSpc>
                          <a:spcPct val="100000"/>
                        </a:lnSpc>
                      </a:pPr>
                      <a:r>
                        <a:rPr lang="en-US" sz="1800" dirty="0">
                          <a:latin typeface="+mn-lt"/>
                        </a:rPr>
                        <a:t>Anshu Dubey, ANL</a:t>
                      </a:r>
                    </a:p>
                  </a:txBody>
                  <a:tcPr/>
                </a:tc>
                <a:extLst>
                  <a:ext uri="{0D108BD9-81ED-4DB2-BD59-A6C34878D82A}">
                    <a16:rowId xmlns:a16="http://schemas.microsoft.com/office/drawing/2014/main" val="2444169840"/>
                  </a:ext>
                </a:extLst>
              </a:tr>
              <a:tr h="370840">
                <a:tc>
                  <a:txBody>
                    <a:bodyPr/>
                    <a:lstStyle/>
                    <a:p>
                      <a:pPr rtl="0" fontAlgn="t">
                        <a:spcBef>
                          <a:spcPts val="0"/>
                        </a:spcBef>
                        <a:spcAft>
                          <a:spcPts val="0"/>
                        </a:spcAft>
                      </a:pPr>
                      <a:r>
                        <a:rPr lang="en-US" sz="1800" dirty="0">
                          <a:effectLst/>
                          <a:latin typeface="+mn-lt"/>
                        </a:rPr>
                        <a:t>3:00pm-3:15pm</a:t>
                      </a:r>
                    </a:p>
                  </a:txBody>
                  <a:tcPr marL="63500" marR="63500" marT="63500" marB="63500"/>
                </a:tc>
                <a:tc>
                  <a:txBody>
                    <a:bodyPr/>
                    <a:lstStyle/>
                    <a:p>
                      <a:pPr>
                        <a:lnSpc>
                          <a:spcPct val="100000"/>
                        </a:lnSpc>
                      </a:pPr>
                      <a:r>
                        <a:rPr lang="en-US" sz="1800" i="0" dirty="0">
                          <a:latin typeface="+mn-lt"/>
                        </a:rPr>
                        <a:t>06</a:t>
                      </a:r>
                    </a:p>
                  </a:txBody>
                  <a:tcPr/>
                </a:tc>
                <a:tc>
                  <a:txBody>
                    <a:bodyPr/>
                    <a:lstStyle/>
                    <a:p>
                      <a:pPr>
                        <a:lnSpc>
                          <a:spcPct val="100000"/>
                        </a:lnSpc>
                      </a:pPr>
                      <a:r>
                        <a:rPr lang="en-US" sz="1800" i="0" dirty="0">
                          <a:latin typeface="+mn-lt"/>
                        </a:rPr>
                        <a:t>Software Testing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dirty="0">
                          <a:solidFill>
                            <a:schemeClr val="tx1"/>
                          </a:solidFill>
                          <a:latin typeface="+mn-lt"/>
                        </a:rPr>
                        <a:t>David M. Rogers</a:t>
                      </a:r>
                    </a:p>
                  </a:txBody>
                  <a:tcPr/>
                </a:tc>
                <a:extLst>
                  <a:ext uri="{0D108BD9-81ED-4DB2-BD59-A6C34878D82A}">
                    <a16:rowId xmlns:a16="http://schemas.microsoft.com/office/drawing/2014/main" val="387858574"/>
                  </a:ext>
                </a:extLst>
              </a:tr>
              <a:tr h="370840">
                <a:tc>
                  <a:txBody>
                    <a:bodyPr/>
                    <a:lstStyle/>
                    <a:p>
                      <a:pPr rtl="0" fontAlgn="t">
                        <a:spcBef>
                          <a:spcPts val="0"/>
                        </a:spcBef>
                        <a:spcAft>
                          <a:spcPts val="0"/>
                        </a:spcAft>
                      </a:pPr>
                      <a:r>
                        <a:rPr lang="en-US" sz="1800" dirty="0">
                          <a:effectLst/>
                          <a:latin typeface="+mn-lt"/>
                        </a:rPr>
                        <a:t>3:15pm-3:40pm</a:t>
                      </a:r>
                    </a:p>
                  </a:txBody>
                  <a:tcPr marL="63500" marR="63500" marT="63500" marB="63500"/>
                </a:tc>
                <a:tc>
                  <a:txBody>
                    <a:bodyPr/>
                    <a:lstStyle/>
                    <a:p>
                      <a:pPr>
                        <a:lnSpc>
                          <a:spcPct val="100000"/>
                        </a:lnSpc>
                      </a:pPr>
                      <a:r>
                        <a:rPr lang="en-US" sz="1800" i="0" dirty="0">
                          <a:latin typeface="+mn-lt"/>
                        </a:rPr>
                        <a:t>07</a:t>
                      </a:r>
                    </a:p>
                  </a:txBody>
                  <a:tcPr/>
                </a:tc>
                <a:tc>
                  <a:txBody>
                    <a:bodyPr/>
                    <a:lstStyle/>
                    <a:p>
                      <a:pPr>
                        <a:lnSpc>
                          <a:spcPct val="100000"/>
                        </a:lnSpc>
                      </a:pPr>
                      <a:r>
                        <a:rPr lang="en-US" sz="1800" i="0" dirty="0">
                          <a:latin typeface="+mn-lt"/>
                        </a:rPr>
                        <a:t>Refactoring</a:t>
                      </a:r>
                    </a:p>
                  </a:txBody>
                  <a:tcPr/>
                </a:tc>
                <a:tc>
                  <a:txBody>
                    <a:bodyPr/>
                    <a:lstStyle/>
                    <a:p>
                      <a:pPr>
                        <a:lnSpc>
                          <a:spcPct val="100000"/>
                        </a:lnSpc>
                      </a:pPr>
                      <a:r>
                        <a:rPr lang="en-US" sz="1800" dirty="0">
                          <a:latin typeface="+mn-lt"/>
                        </a:rPr>
                        <a:t>Anshu Dubey, ANL</a:t>
                      </a:r>
                    </a:p>
                  </a:txBody>
                  <a:tcPr/>
                </a:tc>
                <a:extLst>
                  <a:ext uri="{0D108BD9-81ED-4DB2-BD59-A6C34878D82A}">
                    <a16:rowId xmlns:a16="http://schemas.microsoft.com/office/drawing/2014/main" val="2446830301"/>
                  </a:ext>
                </a:extLst>
              </a:tr>
              <a:tr h="370840">
                <a:tc>
                  <a:txBody>
                    <a:bodyPr/>
                    <a:lstStyle/>
                    <a:p>
                      <a:pPr rtl="0" fontAlgn="t">
                        <a:spcBef>
                          <a:spcPts val="0"/>
                        </a:spcBef>
                        <a:spcAft>
                          <a:spcPts val="0"/>
                        </a:spcAft>
                      </a:pPr>
                      <a:r>
                        <a:rPr lang="en-US" sz="1800" dirty="0">
                          <a:effectLst/>
                          <a:latin typeface="+mn-lt"/>
                        </a:rPr>
                        <a:t>3:40pm-3:55pm</a:t>
                      </a:r>
                    </a:p>
                  </a:txBody>
                  <a:tcPr marL="63500" marR="63500" marT="63500" marB="63500"/>
                </a:tc>
                <a:tc>
                  <a:txBody>
                    <a:bodyPr/>
                    <a:lstStyle/>
                    <a:p>
                      <a:pPr>
                        <a:lnSpc>
                          <a:spcPct val="100000"/>
                        </a:lnSpc>
                      </a:pPr>
                      <a:r>
                        <a:rPr lang="en-US" sz="1800" i="0" dirty="0">
                          <a:latin typeface="+mn-lt"/>
                        </a:rPr>
                        <a:t>08</a:t>
                      </a:r>
                    </a:p>
                  </a:txBody>
                  <a:tcPr/>
                </a:tc>
                <a:tc>
                  <a:txBody>
                    <a:bodyPr/>
                    <a:lstStyle/>
                    <a:p>
                      <a:pPr>
                        <a:lnSpc>
                          <a:spcPct val="100000"/>
                        </a:lnSpc>
                      </a:pPr>
                      <a:r>
                        <a:rPr lang="en-US" sz="1800" i="0" dirty="0">
                          <a:latin typeface="+mn-lt"/>
                        </a:rPr>
                        <a:t>Reproducibility</a:t>
                      </a:r>
                    </a:p>
                  </a:txBody>
                  <a:tcPr/>
                </a:tc>
                <a:tc>
                  <a:txBody>
                    <a:bodyPr/>
                    <a:lstStyle/>
                    <a:p>
                      <a:pPr>
                        <a:lnSpc>
                          <a:spcPct val="100000"/>
                        </a:lnSpc>
                      </a:pPr>
                      <a:r>
                        <a:rPr lang="en-US" sz="1800" dirty="0">
                          <a:latin typeface="+mn-lt"/>
                        </a:rPr>
                        <a:t>David E. Bernholdt, ORNL</a:t>
                      </a:r>
                    </a:p>
                  </a:txBody>
                  <a:tcPr/>
                </a:tc>
                <a:extLst>
                  <a:ext uri="{0D108BD9-81ED-4DB2-BD59-A6C34878D82A}">
                    <a16:rowId xmlns:a16="http://schemas.microsoft.com/office/drawing/2014/main" val="1746784610"/>
                  </a:ext>
                </a:extLst>
              </a:tr>
              <a:tr h="370840">
                <a:tc>
                  <a:txBody>
                    <a:bodyPr/>
                    <a:lstStyle/>
                    <a:p>
                      <a:pPr rtl="0" fontAlgn="t">
                        <a:spcBef>
                          <a:spcPts val="0"/>
                        </a:spcBef>
                        <a:spcAft>
                          <a:spcPts val="0"/>
                        </a:spcAft>
                      </a:pPr>
                      <a:r>
                        <a:rPr lang="en-US" sz="1800" dirty="0">
                          <a:effectLst/>
                          <a:latin typeface="+mn-lt"/>
                        </a:rPr>
                        <a:t>3:55pm-4:00pm</a:t>
                      </a:r>
                    </a:p>
                  </a:txBody>
                  <a:tcPr marL="63500" marR="63500" marT="63500" marB="63500"/>
                </a:tc>
                <a:tc>
                  <a:txBody>
                    <a:bodyPr/>
                    <a:lstStyle/>
                    <a:p>
                      <a:pPr>
                        <a:lnSpc>
                          <a:spcPct val="100000"/>
                        </a:lnSpc>
                      </a:pPr>
                      <a:r>
                        <a:rPr lang="en-US" sz="1800" i="0" dirty="0">
                          <a:latin typeface="+mn-lt"/>
                        </a:rPr>
                        <a:t>09</a:t>
                      </a:r>
                    </a:p>
                  </a:txBody>
                  <a:tcPr/>
                </a:tc>
                <a:tc>
                  <a:txBody>
                    <a:bodyPr/>
                    <a:lstStyle/>
                    <a:p>
                      <a:pPr>
                        <a:lnSpc>
                          <a:spcPct val="100000"/>
                        </a:lnSpc>
                      </a:pPr>
                      <a:r>
                        <a:rPr lang="en-US" sz="1800" i="0" dirty="0">
                          <a:latin typeface="+mn-lt"/>
                        </a:rPr>
                        <a:t>Summary</a:t>
                      </a:r>
                    </a:p>
                  </a:txBody>
                  <a:tcPr/>
                </a:tc>
                <a:tc>
                  <a:txBody>
                    <a:bodyPr/>
                    <a:lstStyle/>
                    <a:p>
                      <a:pPr>
                        <a:lnSpc>
                          <a:spcPct val="100000"/>
                        </a:lnSpc>
                      </a:pPr>
                      <a:r>
                        <a:rPr lang="en-US" sz="1800" dirty="0">
                          <a:latin typeface="+mn-lt"/>
                        </a:rPr>
                        <a:t>David E. Bernholdt, ORNL</a:t>
                      </a:r>
                    </a:p>
                  </a:txBody>
                  <a:tcPr/>
                </a:tc>
                <a:extLst>
                  <a:ext uri="{0D108BD9-81ED-4DB2-BD59-A6C34878D82A}">
                    <a16:rowId xmlns:a16="http://schemas.microsoft.com/office/drawing/2014/main" val="127038030"/>
                  </a:ext>
                </a:extLst>
              </a:tr>
            </a:tbl>
          </a:graphicData>
        </a:graphic>
      </p:graphicFrame>
      <p:grpSp>
        <p:nvGrpSpPr>
          <p:cNvPr id="5" name="Group 4">
            <a:extLst>
              <a:ext uri="{FF2B5EF4-FFF2-40B4-BE49-F238E27FC236}">
                <a16:creationId xmlns:a16="http://schemas.microsoft.com/office/drawing/2014/main" id="{E481C384-B67A-4E1A-9712-8751F487059D}"/>
              </a:ext>
            </a:extLst>
          </p:cNvPr>
          <p:cNvGrpSpPr/>
          <p:nvPr/>
        </p:nvGrpSpPr>
        <p:grpSpPr>
          <a:xfrm>
            <a:off x="649538" y="4922528"/>
            <a:ext cx="10909739" cy="390939"/>
            <a:chOff x="79513" y="1653208"/>
            <a:chExt cx="12029799" cy="390939"/>
          </a:xfrm>
        </p:grpSpPr>
        <p:cxnSp>
          <p:nvCxnSpPr>
            <p:cNvPr id="6" name="Straight Connector 5">
              <a:extLst>
                <a:ext uri="{FF2B5EF4-FFF2-40B4-BE49-F238E27FC236}">
                  <a16:creationId xmlns:a16="http://schemas.microsoft.com/office/drawing/2014/main" id="{81FDDF4F-CEBB-4DB2-B54C-DBAC5A6EF985}"/>
                </a:ext>
              </a:extLst>
            </p:cNvPr>
            <p:cNvCxnSpPr>
              <a:cxnSpLocks/>
            </p:cNvCxnSpPr>
            <p:nvPr/>
          </p:nvCxnSpPr>
          <p:spPr>
            <a:xfrm>
              <a:off x="530679" y="1848678"/>
              <a:ext cx="1112746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Arrow: Right 7">
              <a:extLst>
                <a:ext uri="{FF2B5EF4-FFF2-40B4-BE49-F238E27FC236}">
                  <a16:creationId xmlns:a16="http://schemas.microsoft.com/office/drawing/2014/main" id="{7844F343-E894-4FE0-A6FA-018D93AF813D}"/>
                </a:ext>
              </a:extLst>
            </p:cNvPr>
            <p:cNvSpPr/>
            <p:nvPr/>
          </p:nvSpPr>
          <p:spPr>
            <a:xfrm>
              <a:off x="79513"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8" name="Arrow: Right 8">
              <a:extLst>
                <a:ext uri="{FF2B5EF4-FFF2-40B4-BE49-F238E27FC236}">
                  <a16:creationId xmlns:a16="http://schemas.microsoft.com/office/drawing/2014/main" id="{BBFB6C66-6CBA-4D40-8622-561E8F751365}"/>
                </a:ext>
              </a:extLst>
            </p:cNvPr>
            <p:cNvSpPr/>
            <p:nvPr/>
          </p:nvSpPr>
          <p:spPr>
            <a:xfrm rot="10800000">
              <a:off x="11658146"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spTree>
    <p:extLst>
      <p:ext uri="{BB962C8B-B14F-4D97-AF65-F5344CB8AC3E}">
        <p14:creationId xmlns:p14="http://schemas.microsoft.com/office/powerpoint/2010/main" val="310208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D30512F-71BE-C842-A3D2-4229E91863BB}"/>
              </a:ext>
            </a:extLst>
          </p:cNvPr>
          <p:cNvSpPr>
            <a:spLocks noGrp="1"/>
          </p:cNvSpPr>
          <p:nvPr>
            <p:ph idx="1"/>
          </p:nvPr>
        </p:nvSpPr>
        <p:spPr>
          <a:xfrm>
            <a:off x="609443" y="1699995"/>
            <a:ext cx="5881298" cy="4422776"/>
          </a:xfrm>
        </p:spPr>
        <p:txBody>
          <a:bodyPr/>
          <a:lstStyle/>
          <a:p>
            <a:pPr marL="0" indent="0">
              <a:buNone/>
            </a:pPr>
            <a:r>
              <a:rPr lang="en-US" dirty="0">
                <a:solidFill>
                  <a:srgbClr val="FF0000"/>
                </a:solidFill>
              </a:rPr>
              <a:t>Definition: Refactoring is a disciplined technique for restructuring an existing body of code, altering its internal structure without changing its external behavior.</a:t>
            </a:r>
          </a:p>
          <a:p>
            <a:r>
              <a:rPr lang="en-US" dirty="0"/>
              <a:t>Different from development</a:t>
            </a:r>
          </a:p>
          <a:p>
            <a:pPr lvl="1"/>
            <a:r>
              <a:rPr lang="en-US" dirty="0"/>
              <a:t>You have a working code </a:t>
            </a:r>
          </a:p>
          <a:p>
            <a:pPr lvl="1"/>
            <a:r>
              <a:rPr lang="en-US" dirty="0"/>
              <a:t>You know and understand the behavior</a:t>
            </a:r>
          </a:p>
          <a:p>
            <a:pPr lvl="1"/>
            <a:r>
              <a:rPr lang="en-US" dirty="0"/>
              <a:t>You have a baseline that you can use for comparison</a:t>
            </a:r>
          </a:p>
          <a:p>
            <a:endParaRPr lang="en-US" dirty="0"/>
          </a:p>
          <a:p>
            <a:pPr lvl="1"/>
            <a:endParaRPr lang="en-US" dirty="0"/>
          </a:p>
          <a:p>
            <a:pPr lvl="2"/>
            <a:endParaRPr lang="en-US" dirty="0"/>
          </a:p>
        </p:txBody>
      </p:sp>
      <p:sp>
        <p:nvSpPr>
          <p:cNvPr id="2" name="Title 1"/>
          <p:cNvSpPr>
            <a:spLocks noGrp="1"/>
          </p:cNvSpPr>
          <p:nvPr>
            <p:ph type="title"/>
          </p:nvPr>
        </p:nvSpPr>
        <p:spPr/>
        <p:txBody>
          <a:bodyPr/>
          <a:lstStyle/>
          <a:p>
            <a:r>
              <a:rPr lang="en-US" dirty="0"/>
              <a:t>What is Refactoring </a:t>
            </a:r>
            <a:br>
              <a:rPr lang="en-US" dirty="0"/>
            </a:br>
            <a:endParaRPr lang="en-US" dirty="0"/>
          </a:p>
        </p:txBody>
      </p:sp>
      <p:pic>
        <p:nvPicPr>
          <p:cNvPr id="3" name="Audio 2">
            <a:hlinkClick r:id="" action="ppaction://media"/>
            <a:extLst>
              <a:ext uri="{FF2B5EF4-FFF2-40B4-BE49-F238E27FC236}">
                <a16:creationId xmlns:a16="http://schemas.microsoft.com/office/drawing/2014/main" id="{77012643-72B1-394B-A8A5-7DF5F13C430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1165708642"/>
      </p:ext>
    </p:extLst>
  </p:cSld>
  <p:clrMapOvr>
    <a:masterClrMapping/>
  </p:clrMapOvr>
  <mc:AlternateContent xmlns:mc="http://schemas.openxmlformats.org/markup-compatibility/2006" xmlns:p14="http://schemas.microsoft.com/office/powerpoint/2010/main">
    <mc:Choice Requires="p14">
      <p:transition p14:dur="250" advTm="67332">
        <p:fade/>
      </p:transition>
    </mc:Choice>
    <mc:Fallback xmlns="">
      <p:transition advTm="6733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D30512F-71BE-C842-A3D2-4229E91863BB}"/>
              </a:ext>
            </a:extLst>
          </p:cNvPr>
          <p:cNvSpPr>
            <a:spLocks noGrp="1"/>
          </p:cNvSpPr>
          <p:nvPr>
            <p:ph idx="1"/>
          </p:nvPr>
        </p:nvSpPr>
        <p:spPr>
          <a:xfrm>
            <a:off x="609443" y="1699995"/>
            <a:ext cx="5881298" cy="4422776"/>
          </a:xfrm>
        </p:spPr>
        <p:txBody>
          <a:bodyPr/>
          <a:lstStyle/>
          <a:p>
            <a:pPr marL="0" indent="0">
              <a:buNone/>
            </a:pPr>
            <a:r>
              <a:rPr lang="en-US" dirty="0">
                <a:solidFill>
                  <a:srgbClr val="FF0000"/>
                </a:solidFill>
              </a:rPr>
              <a:t>Definition: Refactoring is a disciplined technique for restructuring an existing body of code, altering its internal structure without changing its external behavior.</a:t>
            </a:r>
          </a:p>
          <a:p>
            <a:r>
              <a:rPr lang="en-US" dirty="0"/>
              <a:t>Different from development</a:t>
            </a:r>
          </a:p>
          <a:p>
            <a:pPr lvl="1"/>
            <a:r>
              <a:rPr lang="en-US" dirty="0"/>
              <a:t>You have a working code </a:t>
            </a:r>
          </a:p>
          <a:p>
            <a:pPr lvl="1"/>
            <a:r>
              <a:rPr lang="en-US" dirty="0"/>
              <a:t>You know and understand the behavior</a:t>
            </a:r>
          </a:p>
          <a:p>
            <a:pPr lvl="1"/>
            <a:r>
              <a:rPr lang="en-US" dirty="0"/>
              <a:t>You have a baseline that you can use for comparison</a:t>
            </a:r>
          </a:p>
          <a:p>
            <a:endParaRPr lang="en-US" dirty="0"/>
          </a:p>
          <a:p>
            <a:pPr lvl="1"/>
            <a:endParaRPr lang="en-US" dirty="0"/>
          </a:p>
          <a:p>
            <a:pPr lvl="2"/>
            <a:endParaRPr lang="en-US" dirty="0"/>
          </a:p>
        </p:txBody>
      </p:sp>
      <p:sp>
        <p:nvSpPr>
          <p:cNvPr id="2" name="Title 1"/>
          <p:cNvSpPr>
            <a:spLocks noGrp="1"/>
          </p:cNvSpPr>
          <p:nvPr>
            <p:ph type="title"/>
          </p:nvPr>
        </p:nvSpPr>
        <p:spPr/>
        <p:txBody>
          <a:bodyPr/>
          <a:lstStyle/>
          <a:p>
            <a:r>
              <a:rPr lang="en-US" dirty="0"/>
              <a:t>What is Refactoring </a:t>
            </a:r>
            <a:br>
              <a:rPr lang="en-US" dirty="0"/>
            </a:br>
            <a:endParaRPr lang="en-US" dirty="0"/>
          </a:p>
        </p:txBody>
      </p:sp>
      <p:sp>
        <p:nvSpPr>
          <p:cNvPr id="6" name="Content Placeholder 2">
            <a:extLst>
              <a:ext uri="{FF2B5EF4-FFF2-40B4-BE49-F238E27FC236}">
                <a16:creationId xmlns:a16="http://schemas.microsoft.com/office/drawing/2014/main" id="{A3969DB6-AB62-0A43-A6B7-8B07C828C355}"/>
              </a:ext>
            </a:extLst>
          </p:cNvPr>
          <p:cNvSpPr txBox="1">
            <a:spLocks/>
          </p:cNvSpPr>
          <p:nvPr/>
        </p:nvSpPr>
        <p:spPr bwMode="auto">
          <a:xfrm>
            <a:off x="6607828" y="1258433"/>
            <a:ext cx="4971554" cy="42042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dirty="0"/>
          </a:p>
          <a:p>
            <a:r>
              <a:rPr lang="en-US" dirty="0"/>
              <a:t>General motivations</a:t>
            </a:r>
          </a:p>
          <a:p>
            <a:pPr lvl="1"/>
            <a:r>
              <a:rPr lang="en-US" dirty="0"/>
              <a:t>Modularity enhancement </a:t>
            </a:r>
          </a:p>
          <a:p>
            <a:pPr lvl="2"/>
            <a:r>
              <a:rPr lang="en-US" dirty="0"/>
              <a:t>Improve sustainability</a:t>
            </a:r>
          </a:p>
          <a:p>
            <a:pPr lvl="1"/>
            <a:r>
              <a:rPr lang="en-US" dirty="0"/>
              <a:t>Release to outside users</a:t>
            </a:r>
          </a:p>
          <a:p>
            <a:pPr lvl="2"/>
            <a:r>
              <a:rPr lang="en-US" dirty="0"/>
              <a:t>Easier to use and understand</a:t>
            </a:r>
          </a:p>
          <a:p>
            <a:pPr lvl="1"/>
            <a:r>
              <a:rPr lang="en-US" dirty="0"/>
              <a:t>Port to new platforms</a:t>
            </a:r>
          </a:p>
          <a:p>
            <a:pPr lvl="2"/>
            <a:r>
              <a:rPr lang="en-US" dirty="0"/>
              <a:t>Performance portability</a:t>
            </a:r>
          </a:p>
          <a:p>
            <a:pPr lvl="1"/>
            <a:r>
              <a:rPr lang="en-US" dirty="0"/>
              <a:t>Expand capabilities</a:t>
            </a:r>
          </a:p>
          <a:p>
            <a:pPr lvl="2"/>
            <a:r>
              <a:rPr lang="en-US" dirty="0"/>
              <a:t>Structural flexibility</a:t>
            </a:r>
          </a:p>
          <a:p>
            <a:pPr marL="0" indent="0">
              <a:buFont typeface="Arial" charset="0"/>
              <a:buNone/>
            </a:pPr>
            <a:endParaRPr lang="en-US" dirty="0"/>
          </a:p>
          <a:p>
            <a:pPr lvl="1"/>
            <a:endParaRPr lang="en-US" dirty="0"/>
          </a:p>
          <a:p>
            <a:pPr marL="684212" lvl="2" indent="0">
              <a:buFont typeface="Arial" charset="0"/>
              <a:buNone/>
            </a:pPr>
            <a:endParaRPr lang="en-US" dirty="0"/>
          </a:p>
        </p:txBody>
      </p:sp>
      <p:pic>
        <p:nvPicPr>
          <p:cNvPr id="3" name="Audio 2">
            <a:hlinkClick r:id="" action="ppaction://media"/>
            <a:extLst>
              <a:ext uri="{FF2B5EF4-FFF2-40B4-BE49-F238E27FC236}">
                <a16:creationId xmlns:a16="http://schemas.microsoft.com/office/drawing/2014/main" id="{9E7CC5A8-15E0-BC4A-B503-83BE848722F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4067883223"/>
      </p:ext>
    </p:extLst>
  </p:cSld>
  <p:clrMapOvr>
    <a:masterClrMapping/>
  </p:clrMapOvr>
  <mc:AlternateContent xmlns:mc="http://schemas.openxmlformats.org/markup-compatibility/2006" xmlns:p14="http://schemas.microsoft.com/office/powerpoint/2010/main">
    <mc:Choice Requires="p14">
      <p:transition p14:dur="250" advTm="100497">
        <p:fade/>
      </p:transition>
    </mc:Choice>
    <mc:Fallback xmlns="">
      <p:transition advTm="10049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38DDAD-3F9C-AC4F-A5FD-450E33F06672}"/>
              </a:ext>
            </a:extLst>
          </p:cNvPr>
          <p:cNvPicPr>
            <a:picLocks noChangeAspect="1"/>
          </p:cNvPicPr>
          <p:nvPr/>
        </p:nvPicPr>
        <p:blipFill>
          <a:blip r:embed="rId4"/>
          <a:stretch>
            <a:fillRect/>
          </a:stretch>
        </p:blipFill>
        <p:spPr>
          <a:xfrm>
            <a:off x="395926" y="1124654"/>
            <a:ext cx="7315200" cy="4141410"/>
          </a:xfrm>
          <a:prstGeom prst="rect">
            <a:avLst/>
          </a:prstGeom>
        </p:spPr>
      </p:pic>
      <p:sp>
        <p:nvSpPr>
          <p:cNvPr id="3" name="Title 1">
            <a:extLst>
              <a:ext uri="{FF2B5EF4-FFF2-40B4-BE49-F238E27FC236}">
                <a16:creationId xmlns:a16="http://schemas.microsoft.com/office/drawing/2014/main" id="{751C3202-86CA-8A4F-9676-1D487D0263F1}"/>
              </a:ext>
            </a:extLst>
          </p:cNvPr>
          <p:cNvSpPr>
            <a:spLocks noGrp="1"/>
          </p:cNvSpPr>
          <p:nvPr>
            <p:ph type="title"/>
          </p:nvPr>
        </p:nvSpPr>
        <p:spPr>
          <a:xfrm>
            <a:off x="365760" y="411480"/>
            <a:ext cx="11376442" cy="510909"/>
          </a:xfrm>
        </p:spPr>
        <p:txBody>
          <a:bodyPr/>
          <a:lstStyle/>
          <a:p>
            <a:r>
              <a:rPr lang="en-US" dirty="0"/>
              <a:t>Look at the Running Example</a:t>
            </a:r>
          </a:p>
        </p:txBody>
      </p:sp>
      <p:sp>
        <p:nvSpPr>
          <p:cNvPr id="5" name="Content Placeholder 2">
            <a:extLst>
              <a:ext uri="{FF2B5EF4-FFF2-40B4-BE49-F238E27FC236}">
                <a16:creationId xmlns:a16="http://schemas.microsoft.com/office/drawing/2014/main" id="{A171101B-6E48-1348-B025-173671AB4A36}"/>
              </a:ext>
            </a:extLst>
          </p:cNvPr>
          <p:cNvSpPr txBox="1">
            <a:spLocks/>
          </p:cNvSpPr>
          <p:nvPr/>
        </p:nvSpPr>
        <p:spPr bwMode="auto">
          <a:xfrm>
            <a:off x="7711126" y="1006836"/>
            <a:ext cx="3653560" cy="43380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In the repository there are two versions</a:t>
            </a:r>
          </a:p>
          <a:p>
            <a:pPr marL="342900" indent="-342900"/>
            <a:r>
              <a:rPr lang="en-US" dirty="0"/>
              <a:t>One is a single file with monolithic code</a:t>
            </a:r>
          </a:p>
          <a:p>
            <a:pPr marL="342900" indent="-342900"/>
            <a:r>
              <a:rPr lang="en-US" dirty="0"/>
              <a:t>The other is modularized reusable maintainable code</a:t>
            </a:r>
          </a:p>
          <a:p>
            <a:pPr marL="342900" indent="-342900"/>
            <a:r>
              <a:rPr lang="en-US" dirty="0"/>
              <a:t>If we had only the first version, we would be refactoring to get to the second</a:t>
            </a:r>
          </a:p>
        </p:txBody>
      </p:sp>
      <p:pic>
        <p:nvPicPr>
          <p:cNvPr id="2" name="Audio 1">
            <a:hlinkClick r:id="" action="ppaction://media"/>
            <a:extLst>
              <a:ext uri="{FF2B5EF4-FFF2-40B4-BE49-F238E27FC236}">
                <a16:creationId xmlns:a16="http://schemas.microsoft.com/office/drawing/2014/main" id="{B9DC9298-F1AF-5F49-9D9F-EB757C79824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2969362302"/>
      </p:ext>
    </p:extLst>
  </p:cSld>
  <p:clrMapOvr>
    <a:masterClrMapping/>
  </p:clrMapOvr>
  <mc:AlternateContent xmlns:mc="http://schemas.openxmlformats.org/markup-compatibility/2006" xmlns:p14="http://schemas.microsoft.com/office/powerpoint/2010/main">
    <mc:Choice Requires="p14">
      <p:transition spd="slow" p14:dur="2000" advTm="77240"/>
    </mc:Choice>
    <mc:Fallback xmlns="">
      <p:transition spd="slow" advTm="772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2" y="1309227"/>
            <a:ext cx="11160961" cy="4422776"/>
          </a:xfrm>
        </p:spPr>
        <p:txBody>
          <a:bodyPr/>
          <a:lstStyle/>
          <a:p>
            <a:r>
              <a:rPr lang="en-US" dirty="0"/>
              <a:t>Know why you are refactoring</a:t>
            </a:r>
          </a:p>
          <a:p>
            <a:pPr lvl="1"/>
            <a:r>
              <a:rPr lang="en-US" dirty="0"/>
              <a:t>Is it necessary </a:t>
            </a:r>
          </a:p>
          <a:p>
            <a:pPr lvl="1"/>
            <a:r>
              <a:rPr lang="en-US" dirty="0"/>
              <a:t>Where should the code be after refactoring</a:t>
            </a:r>
          </a:p>
          <a:p>
            <a:pPr lvl="2"/>
            <a:endParaRPr lang="en-US" dirty="0"/>
          </a:p>
        </p:txBody>
      </p:sp>
      <p:sp>
        <p:nvSpPr>
          <p:cNvPr id="2" name="Title 1"/>
          <p:cNvSpPr>
            <a:spLocks noGrp="1"/>
          </p:cNvSpPr>
          <p:nvPr>
            <p:ph type="title"/>
          </p:nvPr>
        </p:nvSpPr>
        <p:spPr/>
        <p:txBody>
          <a:bodyPr/>
          <a:lstStyle/>
          <a:p>
            <a:r>
              <a:rPr lang="en-US" dirty="0"/>
              <a:t>Considerations for Refactoring</a:t>
            </a:r>
          </a:p>
        </p:txBody>
      </p:sp>
      <p:sp>
        <p:nvSpPr>
          <p:cNvPr id="16" name="Content Placeholder 2">
            <a:extLst>
              <a:ext uri="{FF2B5EF4-FFF2-40B4-BE49-F238E27FC236}">
                <a16:creationId xmlns:a16="http://schemas.microsoft.com/office/drawing/2014/main" id="{FFC7FCAD-8E94-314F-B0F0-99AD91CFCBE4}"/>
              </a:ext>
            </a:extLst>
          </p:cNvPr>
          <p:cNvSpPr txBox="1">
            <a:spLocks/>
          </p:cNvSpPr>
          <p:nvPr/>
        </p:nvSpPr>
        <p:spPr bwMode="auto">
          <a:xfrm>
            <a:off x="703690" y="2559949"/>
            <a:ext cx="7886517" cy="30166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 heat example version 1</a:t>
            </a:r>
          </a:p>
          <a:p>
            <a:pPr lvl="1"/>
            <a:r>
              <a:rPr lang="en-US" dirty="0"/>
              <a:t>It is necessary because</a:t>
            </a:r>
          </a:p>
          <a:p>
            <a:pPr lvl="2"/>
            <a:r>
              <a:rPr lang="en-US" dirty="0"/>
              <a:t>It is a monolithic code</a:t>
            </a:r>
          </a:p>
          <a:p>
            <a:pPr lvl="2"/>
            <a:r>
              <a:rPr lang="en-US" dirty="0"/>
              <a:t>No reusability of any part of the code</a:t>
            </a:r>
          </a:p>
          <a:p>
            <a:pPr lvl="2"/>
            <a:r>
              <a:rPr lang="en-US" dirty="0"/>
              <a:t>Devising tests is hard</a:t>
            </a:r>
          </a:p>
          <a:p>
            <a:pPr lvl="2"/>
            <a:r>
              <a:rPr lang="en-US" dirty="0"/>
              <a:t>Limited extensibility</a:t>
            </a:r>
          </a:p>
          <a:p>
            <a:pPr lvl="1"/>
            <a:r>
              <a:rPr lang="en-US" dirty="0"/>
              <a:t>Where do we want to be after refactoring</a:t>
            </a:r>
          </a:p>
          <a:p>
            <a:pPr lvl="2"/>
            <a:r>
              <a:rPr lang="en-US" dirty="0"/>
              <a:t>Closer to the second version</a:t>
            </a:r>
          </a:p>
          <a:p>
            <a:pPr lvl="2"/>
            <a:r>
              <a:rPr lang="en-US" dirty="0"/>
              <a:t>More modular, maintainable and extensible</a:t>
            </a:r>
          </a:p>
        </p:txBody>
      </p:sp>
      <p:pic>
        <p:nvPicPr>
          <p:cNvPr id="4" name="Audio 3">
            <a:hlinkClick r:id="" action="ppaction://media"/>
            <a:extLst>
              <a:ext uri="{FF2B5EF4-FFF2-40B4-BE49-F238E27FC236}">
                <a16:creationId xmlns:a16="http://schemas.microsoft.com/office/drawing/2014/main" id="{6438EFA5-6954-9A4C-870D-2DB8CD9788E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513062928"/>
      </p:ext>
    </p:extLst>
  </p:cSld>
  <p:clrMapOvr>
    <a:masterClrMapping/>
  </p:clrMapOvr>
  <mc:AlternateContent xmlns:mc="http://schemas.openxmlformats.org/markup-compatibility/2006" xmlns:p14="http://schemas.microsoft.com/office/powerpoint/2010/main">
    <mc:Choice Requires="p14">
      <p:transition p14:dur="250" advTm="56834">
        <p:fade/>
      </p:transition>
    </mc:Choice>
    <mc:Fallback xmlns="">
      <p:transition advTm="5683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Know the scope of refactoring</a:t>
            </a:r>
          </a:p>
          <a:p>
            <a:pPr lvl="1"/>
            <a:r>
              <a:rPr lang="en-US" dirty="0"/>
              <a:t>How deep a change</a:t>
            </a:r>
          </a:p>
          <a:p>
            <a:pPr lvl="1"/>
            <a:r>
              <a:rPr lang="en-US" dirty="0"/>
              <a:t>How much code will be affected</a:t>
            </a:r>
          </a:p>
          <a:p>
            <a:r>
              <a:rPr lang="en-US" dirty="0"/>
              <a:t>In heat example</a:t>
            </a:r>
          </a:p>
          <a:p>
            <a:pPr lvl="1"/>
            <a:r>
              <a:rPr lang="en-US" dirty="0"/>
              <a:t>No capability extension</a:t>
            </a:r>
          </a:p>
          <a:p>
            <a:pPr lvl="1"/>
            <a:r>
              <a:rPr lang="en-US" dirty="0"/>
              <a:t>No performance consideration</a:t>
            </a:r>
          </a:p>
          <a:p>
            <a:pPr lvl="1"/>
            <a:r>
              <a:rPr lang="en-US" dirty="0"/>
              <a:t>Cleaner, more maintainable code</a:t>
            </a:r>
          </a:p>
          <a:p>
            <a:pPr lvl="2"/>
            <a:endParaRPr lang="en-US" dirty="0"/>
          </a:p>
        </p:txBody>
      </p:sp>
      <p:sp>
        <p:nvSpPr>
          <p:cNvPr id="2" name="Title 1"/>
          <p:cNvSpPr>
            <a:spLocks noGrp="1"/>
          </p:cNvSpPr>
          <p:nvPr>
            <p:ph type="title"/>
          </p:nvPr>
        </p:nvSpPr>
        <p:spPr/>
        <p:txBody>
          <a:bodyPr/>
          <a:lstStyle/>
          <a:p>
            <a:r>
              <a:rPr lang="en-US" dirty="0"/>
              <a:t>Considerations for Refactoring</a:t>
            </a:r>
          </a:p>
        </p:txBody>
      </p:sp>
      <p:sp>
        <p:nvSpPr>
          <p:cNvPr id="6" name="Content Placeholder 2">
            <a:extLst>
              <a:ext uri="{FF2B5EF4-FFF2-40B4-BE49-F238E27FC236}">
                <a16:creationId xmlns:a16="http://schemas.microsoft.com/office/drawing/2014/main" id="{FF06DE31-D9D1-7F47-B3C0-6D0E91DA550C}"/>
              </a:ext>
            </a:extLst>
          </p:cNvPr>
          <p:cNvSpPr txBox="1">
            <a:spLocks/>
          </p:cNvSpPr>
          <p:nvPr/>
        </p:nvSpPr>
        <p:spPr bwMode="auto">
          <a:xfrm>
            <a:off x="5869757" y="666934"/>
            <a:ext cx="5953308" cy="52320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dirty="0"/>
          </a:p>
          <a:p>
            <a:pPr marL="0" indent="0">
              <a:buNone/>
            </a:pPr>
            <a:endParaRPr lang="en-US" dirty="0"/>
          </a:p>
          <a:p>
            <a:pPr marL="0" indent="0">
              <a:buNone/>
            </a:pPr>
            <a:r>
              <a:rPr lang="en-US" dirty="0"/>
              <a:t>To convert the monolithic code</a:t>
            </a:r>
          </a:p>
          <a:p>
            <a:r>
              <a:rPr lang="en-US" dirty="0"/>
              <a:t>Separate out utilities, generalize interfaces</a:t>
            </a:r>
          </a:p>
          <a:p>
            <a:r>
              <a:rPr lang="en-US" dirty="0"/>
              <a:t>Put global definitions in a header file</a:t>
            </a:r>
          </a:p>
          <a:p>
            <a:r>
              <a:rPr lang="en-US" dirty="0"/>
              <a:t>Create a general build function</a:t>
            </a:r>
          </a:p>
          <a:p>
            <a:r>
              <a:rPr lang="en-US" dirty="0"/>
              <a:t>No new code or intrusive changes</a:t>
            </a:r>
          </a:p>
          <a:p>
            <a:pPr lvl="2"/>
            <a:endParaRPr lang="en-US" dirty="0"/>
          </a:p>
        </p:txBody>
      </p:sp>
      <p:pic>
        <p:nvPicPr>
          <p:cNvPr id="4" name="Audio 3">
            <a:hlinkClick r:id="" action="ppaction://media"/>
            <a:extLst>
              <a:ext uri="{FF2B5EF4-FFF2-40B4-BE49-F238E27FC236}">
                <a16:creationId xmlns:a16="http://schemas.microsoft.com/office/drawing/2014/main" id="{9F9B56EB-F90F-664B-BB56-AD3EC7E1EA3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496874910"/>
      </p:ext>
    </p:extLst>
  </p:cSld>
  <p:clrMapOvr>
    <a:masterClrMapping/>
  </p:clrMapOvr>
  <mc:AlternateContent xmlns:mc="http://schemas.openxmlformats.org/markup-compatibility/2006" xmlns:p14="http://schemas.microsoft.com/office/powerpoint/2010/main">
    <mc:Choice Requires="p14">
      <p:transition p14:dur="250" advTm="133837">
        <p:fade/>
      </p:transition>
    </mc:Choice>
    <mc:Fallback xmlns="">
      <p:transition advTm="13383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2" y="1301408"/>
            <a:ext cx="5166127" cy="4422776"/>
          </a:xfrm>
        </p:spPr>
        <p:txBody>
          <a:bodyPr/>
          <a:lstStyle/>
          <a:p>
            <a:r>
              <a:rPr lang="en-US" dirty="0"/>
              <a:t>Know your cost estimates</a:t>
            </a:r>
          </a:p>
          <a:p>
            <a:r>
              <a:rPr lang="en-US" dirty="0"/>
              <a:t>Verification</a:t>
            </a:r>
          </a:p>
          <a:p>
            <a:pPr lvl="1"/>
            <a:r>
              <a:rPr lang="en-US" dirty="0"/>
              <a:t>Check for coverage provided by existing tests</a:t>
            </a:r>
          </a:p>
          <a:p>
            <a:pPr lvl="1"/>
            <a:r>
              <a:rPr lang="en-US" dirty="0"/>
              <a:t>Develop new tests where there are gaps</a:t>
            </a:r>
          </a:p>
          <a:p>
            <a:pPr lvl="1"/>
            <a:r>
              <a:rPr lang="en-US" dirty="0"/>
              <a:t>Make sure tests exist at different granularities</a:t>
            </a:r>
          </a:p>
          <a:p>
            <a:pPr lvl="2"/>
            <a:r>
              <a:rPr lang="en-US" dirty="0"/>
              <a:t>There should be demanding integration and system level tests</a:t>
            </a:r>
          </a:p>
          <a:p>
            <a:endParaRPr lang="en-US" dirty="0"/>
          </a:p>
        </p:txBody>
      </p:sp>
      <p:sp>
        <p:nvSpPr>
          <p:cNvPr id="11" name="Title 10">
            <a:extLst>
              <a:ext uri="{FF2B5EF4-FFF2-40B4-BE49-F238E27FC236}">
                <a16:creationId xmlns:a16="http://schemas.microsoft.com/office/drawing/2014/main" id="{9FFD9CD1-CB20-401F-B512-EEEA727ADB32}"/>
              </a:ext>
            </a:extLst>
          </p:cNvPr>
          <p:cNvSpPr>
            <a:spLocks noGrp="1"/>
          </p:cNvSpPr>
          <p:nvPr>
            <p:ph type="title"/>
          </p:nvPr>
        </p:nvSpPr>
        <p:spPr/>
        <p:txBody>
          <a:bodyPr/>
          <a:lstStyle/>
          <a:p>
            <a:r>
              <a:rPr lang="en-US" dirty="0"/>
              <a:t>Before Starting</a:t>
            </a:r>
          </a:p>
        </p:txBody>
      </p:sp>
      <p:pic>
        <p:nvPicPr>
          <p:cNvPr id="4" name="Audio 3">
            <a:hlinkClick r:id="" action="ppaction://media"/>
            <a:extLst>
              <a:ext uri="{FF2B5EF4-FFF2-40B4-BE49-F238E27FC236}">
                <a16:creationId xmlns:a16="http://schemas.microsoft.com/office/drawing/2014/main" id="{98797335-B8FF-5E44-9D0C-12C48254720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1423201334"/>
      </p:ext>
    </p:extLst>
  </p:cSld>
  <p:clrMapOvr>
    <a:masterClrMapping/>
  </p:clrMapOvr>
  <mc:AlternateContent xmlns:mc="http://schemas.openxmlformats.org/markup-compatibility/2006" xmlns:p14="http://schemas.microsoft.com/office/powerpoint/2010/main">
    <mc:Choice Requires="p14">
      <p:transition p14:dur="250" advTm="58822">
        <p:fade/>
      </p:transition>
    </mc:Choice>
    <mc:Fallback xmlns="">
      <p:transition advTm="5882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2" y="1301408"/>
            <a:ext cx="5166127" cy="4422776"/>
          </a:xfrm>
        </p:spPr>
        <p:txBody>
          <a:bodyPr/>
          <a:lstStyle/>
          <a:p>
            <a:r>
              <a:rPr lang="en-US" dirty="0"/>
              <a:t>Know your cost estimates</a:t>
            </a:r>
          </a:p>
          <a:p>
            <a:r>
              <a:rPr lang="en-US" dirty="0"/>
              <a:t>Verification</a:t>
            </a:r>
          </a:p>
          <a:p>
            <a:pPr lvl="1"/>
            <a:r>
              <a:rPr lang="en-US" dirty="0"/>
              <a:t>Check for coverage provided by existing tests</a:t>
            </a:r>
          </a:p>
          <a:p>
            <a:pPr lvl="1"/>
            <a:r>
              <a:rPr lang="en-US" dirty="0"/>
              <a:t>Develop new tests where there are gaps</a:t>
            </a:r>
          </a:p>
          <a:p>
            <a:pPr lvl="1"/>
            <a:r>
              <a:rPr lang="en-US" dirty="0"/>
              <a:t>Make sure tests exist at different granularities</a:t>
            </a:r>
          </a:p>
          <a:p>
            <a:pPr lvl="2"/>
            <a:r>
              <a:rPr lang="en-US" dirty="0"/>
              <a:t>There should be demanding integration and system level tests</a:t>
            </a:r>
          </a:p>
          <a:p>
            <a:endParaRPr lang="en-US" dirty="0"/>
          </a:p>
        </p:txBody>
      </p:sp>
      <p:sp>
        <p:nvSpPr>
          <p:cNvPr id="11" name="Title 10">
            <a:extLst>
              <a:ext uri="{FF2B5EF4-FFF2-40B4-BE49-F238E27FC236}">
                <a16:creationId xmlns:a16="http://schemas.microsoft.com/office/drawing/2014/main" id="{9FFD9CD1-CB20-401F-B512-EEEA727ADB32}"/>
              </a:ext>
            </a:extLst>
          </p:cNvPr>
          <p:cNvSpPr>
            <a:spLocks noGrp="1"/>
          </p:cNvSpPr>
          <p:nvPr>
            <p:ph type="title"/>
          </p:nvPr>
        </p:nvSpPr>
        <p:spPr/>
        <p:txBody>
          <a:bodyPr/>
          <a:lstStyle/>
          <a:p>
            <a:r>
              <a:rPr lang="en-US" dirty="0"/>
              <a:t>Before Starting</a:t>
            </a:r>
          </a:p>
        </p:txBody>
      </p:sp>
      <p:sp>
        <p:nvSpPr>
          <p:cNvPr id="5" name="Content Placeholder 2">
            <a:extLst>
              <a:ext uri="{FF2B5EF4-FFF2-40B4-BE49-F238E27FC236}">
                <a16:creationId xmlns:a16="http://schemas.microsoft.com/office/drawing/2014/main" id="{9880F94E-35BF-204A-9D74-FAC1DA4C1624}"/>
              </a:ext>
            </a:extLst>
          </p:cNvPr>
          <p:cNvSpPr txBox="1">
            <a:spLocks/>
          </p:cNvSpPr>
          <p:nvPr/>
        </p:nvSpPr>
        <p:spPr bwMode="auto">
          <a:xfrm>
            <a:off x="5838327" y="1301408"/>
            <a:ext cx="5106570" cy="41703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Know your bounds</a:t>
            </a:r>
          </a:p>
          <a:p>
            <a:pPr lvl="1"/>
            <a:r>
              <a:rPr lang="en-US" dirty="0"/>
              <a:t>on acceptable behavior change</a:t>
            </a:r>
          </a:p>
          <a:p>
            <a:pPr lvl="1"/>
            <a:r>
              <a:rPr lang="en-US" dirty="0"/>
              <a:t>error bounds</a:t>
            </a:r>
          </a:p>
          <a:p>
            <a:pPr lvl="2"/>
            <a:r>
              <a:rPr lang="en-US" dirty="0"/>
              <a:t>bitwise reproduction of results unlikely after transition </a:t>
            </a:r>
          </a:p>
          <a:p>
            <a:r>
              <a:rPr lang="en-US" dirty="0"/>
              <a:t>Map from here to there</a:t>
            </a:r>
          </a:p>
          <a:p>
            <a:pPr lvl="1"/>
            <a:endParaRPr lang="en-US" dirty="0"/>
          </a:p>
          <a:p>
            <a:endParaRPr lang="en-US" dirty="0"/>
          </a:p>
        </p:txBody>
      </p:sp>
      <p:sp>
        <p:nvSpPr>
          <p:cNvPr id="6" name="Content Placeholder 2">
            <a:extLst>
              <a:ext uri="{FF2B5EF4-FFF2-40B4-BE49-F238E27FC236}">
                <a16:creationId xmlns:a16="http://schemas.microsoft.com/office/drawing/2014/main" id="{B16C07C3-A711-3341-A0D0-97F8B0897BD3}"/>
              </a:ext>
            </a:extLst>
          </p:cNvPr>
          <p:cNvSpPr txBox="1">
            <a:spLocks/>
          </p:cNvSpPr>
          <p:nvPr/>
        </p:nvSpPr>
        <p:spPr bwMode="auto">
          <a:xfrm>
            <a:off x="365761" y="4610637"/>
            <a:ext cx="10156278" cy="20900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5" lvl="1" indent="0">
              <a:buNone/>
            </a:pPr>
            <a:endParaRPr lang="en-US" dirty="0"/>
          </a:p>
          <a:p>
            <a:pPr marL="0" indent="0" algn="ctr">
              <a:buFont typeface="Arial" charset="0"/>
              <a:buNone/>
            </a:pPr>
            <a:r>
              <a:rPr lang="en-US" dirty="0">
                <a:solidFill>
                  <a:srgbClr val="00B050"/>
                </a:solidFill>
              </a:rPr>
              <a:t>Incorporate testing overheads into refactoring cost estimates</a:t>
            </a:r>
          </a:p>
        </p:txBody>
      </p:sp>
      <p:pic>
        <p:nvPicPr>
          <p:cNvPr id="2" name="Audio 1">
            <a:hlinkClick r:id="" action="ppaction://media"/>
            <a:extLst>
              <a:ext uri="{FF2B5EF4-FFF2-40B4-BE49-F238E27FC236}">
                <a16:creationId xmlns:a16="http://schemas.microsoft.com/office/drawing/2014/main" id="{34D05680-DF01-0144-977D-0467364093D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1602079529"/>
      </p:ext>
    </p:extLst>
  </p:cSld>
  <p:clrMapOvr>
    <a:masterClrMapping/>
  </p:clrMapOvr>
  <mc:AlternateContent xmlns:mc="http://schemas.openxmlformats.org/markup-compatibility/2006" xmlns:p14="http://schemas.microsoft.com/office/powerpoint/2010/main">
    <mc:Choice Requires="p14">
      <p:transition p14:dur="250" advTm="76144">
        <p:fade/>
      </p:transition>
    </mc:Choice>
    <mc:Fallback xmlns="">
      <p:transition advTm="7614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11550</TotalTime>
  <Words>1333</Words>
  <Application>Microsoft Office PowerPoint</Application>
  <PresentationFormat>Custom</PresentationFormat>
  <Paragraphs>268</Paragraphs>
  <Slides>25</Slides>
  <Notes>3</Notes>
  <HiddenSlides>0</HiddenSlides>
  <MMClips>23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Arial Black</vt:lpstr>
      <vt:lpstr>Calibri</vt:lpstr>
      <vt:lpstr>Presentations (Wide Screen)</vt:lpstr>
      <vt:lpstr>Refactoring Scientific Software</vt:lpstr>
      <vt:lpstr>License, Citation and Acknowledgements</vt:lpstr>
      <vt:lpstr>What is Refactoring  </vt:lpstr>
      <vt:lpstr>What is Refactoring  </vt:lpstr>
      <vt:lpstr>Look at the Running Example</vt:lpstr>
      <vt:lpstr>Considerations for Refactoring</vt:lpstr>
      <vt:lpstr>Considerations for Refactoring</vt:lpstr>
      <vt:lpstr>Before Starting</vt:lpstr>
      <vt:lpstr>Before Starting</vt:lpstr>
      <vt:lpstr>Exercise: Refactoring the Running Example</vt:lpstr>
      <vt:lpstr>Preparing for Refactoring – check coverage</vt:lpstr>
      <vt:lpstr>Preparing for Refactoring – get baselines</vt:lpstr>
      <vt:lpstr>Refactoring – The starting code </vt:lpstr>
      <vt:lpstr>Refactoring </vt:lpstr>
      <vt:lpstr>Refactoring </vt:lpstr>
      <vt:lpstr>Refactoring </vt:lpstr>
      <vt:lpstr>Refactoring </vt:lpstr>
      <vt:lpstr>A Real World Example: FLASH</vt:lpstr>
      <vt:lpstr>Considerations</vt:lpstr>
      <vt:lpstr>Steps in the Process</vt:lpstr>
      <vt:lpstr>Steps in the Process</vt:lpstr>
      <vt:lpstr>Steps in the Process</vt:lpstr>
      <vt:lpstr>Steps in the Process</vt:lpstr>
      <vt:lpstr>PowerPoint Presentation</vt:lpstr>
      <vt:lpstr>Agenda</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428</cp:revision>
  <cp:lastPrinted>2017-11-02T18:35:01Z</cp:lastPrinted>
  <dcterms:created xsi:type="dcterms:W3CDTF">2018-11-06T17:28:56Z</dcterms:created>
  <dcterms:modified xsi:type="dcterms:W3CDTF">2021-03-21T19:17:13Z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